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 id="2147483688" r:id="rId4"/>
    <p:sldMasterId id="2147483719" r:id="rId5"/>
    <p:sldMasterId id="2147483757" r:id="rId6"/>
    <p:sldMasterId id="2147483770" r:id="rId7"/>
    <p:sldMasterId id="2147483783" r:id="rId8"/>
  </p:sldMasterIdLst>
  <p:notesMasterIdLst>
    <p:notesMasterId r:id="rId63"/>
  </p:notesMasterIdLst>
  <p:sldIdLst>
    <p:sldId id="256" r:id="rId9"/>
    <p:sldId id="304" r:id="rId10"/>
    <p:sldId id="278" r:id="rId11"/>
    <p:sldId id="279" r:id="rId12"/>
    <p:sldId id="291" r:id="rId13"/>
    <p:sldId id="334" r:id="rId14"/>
    <p:sldId id="290" r:id="rId15"/>
    <p:sldId id="283" r:id="rId16"/>
    <p:sldId id="342" r:id="rId17"/>
    <p:sldId id="301" r:id="rId18"/>
    <p:sldId id="285" r:id="rId19"/>
    <p:sldId id="343" r:id="rId20"/>
    <p:sldId id="281" r:id="rId21"/>
    <p:sldId id="344" r:id="rId22"/>
    <p:sldId id="348" r:id="rId23"/>
    <p:sldId id="337" r:id="rId24"/>
    <p:sldId id="338" r:id="rId25"/>
    <p:sldId id="266" r:id="rId26"/>
    <p:sldId id="265" r:id="rId27"/>
    <p:sldId id="272" r:id="rId28"/>
    <p:sldId id="339" r:id="rId29"/>
    <p:sldId id="257" r:id="rId30"/>
    <p:sldId id="299" r:id="rId31"/>
    <p:sldId id="357" r:id="rId32"/>
    <p:sldId id="335" r:id="rId33"/>
    <p:sldId id="288" r:id="rId34"/>
    <p:sldId id="351" r:id="rId35"/>
    <p:sldId id="260" r:id="rId36"/>
    <p:sldId id="355" r:id="rId37"/>
    <p:sldId id="269" r:id="rId38"/>
    <p:sldId id="308" r:id="rId39"/>
    <p:sldId id="346" r:id="rId40"/>
    <p:sldId id="353" r:id="rId41"/>
    <p:sldId id="352" r:id="rId42"/>
    <p:sldId id="298" r:id="rId43"/>
    <p:sldId id="293" r:id="rId44"/>
    <p:sldId id="294" r:id="rId45"/>
    <p:sldId id="305" r:id="rId46"/>
    <p:sldId id="312" r:id="rId47"/>
    <p:sldId id="317" r:id="rId48"/>
    <p:sldId id="318" r:id="rId49"/>
    <p:sldId id="319" r:id="rId50"/>
    <p:sldId id="320" r:id="rId51"/>
    <p:sldId id="321" r:id="rId52"/>
    <p:sldId id="322" r:id="rId53"/>
    <p:sldId id="323" r:id="rId54"/>
    <p:sldId id="356" r:id="rId55"/>
    <p:sldId id="324" r:id="rId56"/>
    <p:sldId id="325" r:id="rId57"/>
    <p:sldId id="327" r:id="rId58"/>
    <p:sldId id="328" r:id="rId59"/>
    <p:sldId id="329" r:id="rId60"/>
    <p:sldId id="330" r:id="rId61"/>
    <p:sldId id="345"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15" autoAdjust="0"/>
    <p:restoredTop sz="94660"/>
  </p:normalViewPr>
  <p:slideViewPr>
    <p:cSldViewPr snapToGrid="0">
      <p:cViewPr>
        <p:scale>
          <a:sx n="80" d="100"/>
          <a:sy n="80" d="100"/>
        </p:scale>
        <p:origin x="258" y="-1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61" Type="http://schemas.openxmlformats.org/officeDocument/2006/relationships/slide" Target="slides/slide53.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tableStyles" Target="tableStyle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107044-9075-4C88-97C3-3C7D1DB49A6D}" type="datetimeFigureOut">
              <a:rPr lang="en-US" smtClean="0"/>
              <a:t>10/2/2017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B90DAA-B95E-48DA-BC7F-A4A85BAA882F}" type="slidenum">
              <a:rPr lang="en-US" smtClean="0"/>
              <a:t>‹#›</a:t>
            </a:fld>
            <a:endParaRPr lang="en-US"/>
          </a:p>
        </p:txBody>
      </p:sp>
    </p:spTree>
    <p:extLst>
      <p:ext uri="{BB962C8B-B14F-4D97-AF65-F5344CB8AC3E}">
        <p14:creationId xmlns:p14="http://schemas.microsoft.com/office/powerpoint/2010/main" val="38330620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2808C01-90EC-448F-A706-7074EAB100D8}"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17371217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Our people have been here since the ice age.</a:t>
            </a:r>
          </a:p>
          <a:p>
            <a:endParaRPr lang="en-US" sz="1200" kern="1200" baseline="0" dirty="0" smtClean="0">
              <a:solidFill>
                <a:schemeClr val="tx1"/>
              </a:solidFill>
              <a:latin typeface="+mn-lt"/>
              <a:ea typeface="+mn-ea"/>
              <a:cs typeface="+mn-cs"/>
            </a:endParaRPr>
          </a:p>
          <a:p>
            <a:pPr rtl="0">
              <a:buFont typeface="Arial" pitchFamily="34" charset="0"/>
              <a:buChar char="•"/>
            </a:pPr>
            <a:r>
              <a:rPr lang="en-US" sz="1200" kern="1200" dirty="0" smtClean="0">
                <a:solidFill>
                  <a:schemeClr val="tx1"/>
                </a:solidFill>
                <a:latin typeface="+mn-lt"/>
                <a:ea typeface="+mn-ea"/>
                <a:cs typeface="+mn-cs"/>
              </a:rPr>
              <a:t> Yakama records--- the linguistic complexity of the many dialects, the oral history, and legends pre-date the Missoula floods. </a:t>
            </a:r>
          </a:p>
          <a:p>
            <a:pPr rtl="0"/>
            <a:r>
              <a:rPr lang="en-US" sz="1200" kern="1200" baseline="0" dirty="0" smtClean="0">
                <a:solidFill>
                  <a:schemeClr val="tx1"/>
                </a:solidFill>
                <a:latin typeface="+mn-lt"/>
                <a:ea typeface="+mn-ea"/>
                <a:cs typeface="+mn-cs"/>
              </a:rPr>
              <a:t>• The Missoula Floods filled the Palouse and Yakima area with millions of gallons of water, carrying rocks, silt, and depositing</a:t>
            </a:r>
          </a:p>
          <a:p>
            <a:r>
              <a:rPr lang="en-US" sz="1200" kern="1200" baseline="0" dirty="0" smtClean="0">
                <a:solidFill>
                  <a:schemeClr val="tx1"/>
                </a:solidFill>
                <a:latin typeface="+mn-lt"/>
                <a:ea typeface="+mn-ea"/>
                <a:cs typeface="+mn-cs"/>
              </a:rPr>
              <a:t>into the Yakima Valley.</a:t>
            </a:r>
          </a:p>
          <a:p>
            <a:r>
              <a:rPr lang="en-US" sz="1200" kern="1200" baseline="0" dirty="0" smtClean="0">
                <a:solidFill>
                  <a:schemeClr val="tx1"/>
                </a:solidFill>
                <a:latin typeface="+mn-lt"/>
                <a:ea typeface="+mn-ea"/>
                <a:cs typeface="+mn-cs"/>
              </a:rPr>
              <a:t>• This created many layers of silt and rocks across the valley and pushed Yakima River over to the west approximately 20 miles</a:t>
            </a:r>
          </a:p>
          <a:p>
            <a:r>
              <a:rPr lang="en-US" sz="1200" kern="1200" baseline="0" dirty="0" smtClean="0">
                <a:solidFill>
                  <a:schemeClr val="tx1"/>
                </a:solidFill>
                <a:latin typeface="+mn-lt"/>
                <a:ea typeface="+mn-ea"/>
                <a:cs typeface="+mn-cs"/>
              </a:rPr>
              <a:t>away from its current course.</a:t>
            </a:r>
          </a:p>
        </p:txBody>
      </p:sp>
      <p:sp>
        <p:nvSpPr>
          <p:cNvPr id="4" name="Slide Number Placeholder 3"/>
          <p:cNvSpPr>
            <a:spLocks noGrp="1"/>
          </p:cNvSpPr>
          <p:nvPr>
            <p:ph type="sldNum" sz="quarter" idx="10"/>
          </p:nvPr>
        </p:nvSpPr>
        <p:spPr/>
        <p:txBody>
          <a:bodyPr/>
          <a:lstStyle/>
          <a:p>
            <a:fld id="{BE59B6C7-D5E2-44D8-B34D-2A38E99F0CD1}"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24913727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7EA3114-87B2-4271-BBBF-282A81365B1A}" type="datetimeFigureOut">
              <a:rPr lang="en-US" smtClean="0"/>
              <a:t>9/30/2017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677AF6-D4EF-40E3-9829-9D4C401DF92D}" type="slidenum">
              <a:rPr lang="en-US" smtClean="0"/>
              <a:t>‹#›</a:t>
            </a:fld>
            <a:endParaRPr lang="en-US"/>
          </a:p>
        </p:txBody>
      </p:sp>
    </p:spTree>
    <p:extLst>
      <p:ext uri="{BB962C8B-B14F-4D97-AF65-F5344CB8AC3E}">
        <p14:creationId xmlns:p14="http://schemas.microsoft.com/office/powerpoint/2010/main" val="2211934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EA3114-87B2-4271-BBBF-282A81365B1A}" type="datetimeFigureOut">
              <a:rPr lang="en-US" smtClean="0"/>
              <a:t>9/30/2017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677AF6-D4EF-40E3-9829-9D4C401DF92D}" type="slidenum">
              <a:rPr lang="en-US" smtClean="0"/>
              <a:t>‹#›</a:t>
            </a:fld>
            <a:endParaRPr lang="en-US"/>
          </a:p>
        </p:txBody>
      </p:sp>
    </p:spTree>
    <p:extLst>
      <p:ext uri="{BB962C8B-B14F-4D97-AF65-F5344CB8AC3E}">
        <p14:creationId xmlns:p14="http://schemas.microsoft.com/office/powerpoint/2010/main" val="24767164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EA3114-87B2-4271-BBBF-282A81365B1A}" type="datetimeFigureOut">
              <a:rPr lang="en-US" smtClean="0"/>
              <a:t>9/30/2017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677AF6-D4EF-40E3-9829-9D4C401DF92D}" type="slidenum">
              <a:rPr lang="en-US" smtClean="0"/>
              <a:t>‹#›</a:t>
            </a:fld>
            <a:endParaRPr lang="en-US"/>
          </a:p>
        </p:txBody>
      </p:sp>
    </p:spTree>
    <p:extLst>
      <p:ext uri="{BB962C8B-B14F-4D97-AF65-F5344CB8AC3E}">
        <p14:creationId xmlns:p14="http://schemas.microsoft.com/office/powerpoint/2010/main" val="23001728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1A96A08-8F8F-4F03-AF15-2E0018E3BAF1}" type="datetimeFigureOut">
              <a:rPr lang="en-US" smtClean="0">
                <a:solidFill>
                  <a:prstClr val="black">
                    <a:tint val="75000"/>
                  </a:prstClr>
                </a:solidFill>
              </a:rPr>
              <a:pPr/>
              <a:t>10/2/2017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8808769-4661-443F-97EB-81629CEA8A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70123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A96A08-8F8F-4F03-AF15-2E0018E3BAF1}" type="datetimeFigureOut">
              <a:rPr lang="en-US" smtClean="0">
                <a:solidFill>
                  <a:prstClr val="black">
                    <a:tint val="75000"/>
                  </a:prstClr>
                </a:solidFill>
              </a:rPr>
              <a:pPr/>
              <a:t>10/2/2017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8808769-4661-443F-97EB-81629CEA8A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15851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1A96A08-8F8F-4F03-AF15-2E0018E3BAF1}" type="datetimeFigureOut">
              <a:rPr lang="en-US" smtClean="0">
                <a:solidFill>
                  <a:prstClr val="black">
                    <a:tint val="75000"/>
                  </a:prstClr>
                </a:solidFill>
              </a:rPr>
              <a:pPr/>
              <a:t>10/2/2017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8808769-4661-443F-97EB-81629CEA8A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74203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1A96A08-8F8F-4F03-AF15-2E0018E3BAF1}" type="datetimeFigureOut">
              <a:rPr lang="en-US" smtClean="0">
                <a:solidFill>
                  <a:prstClr val="black">
                    <a:tint val="75000"/>
                  </a:prstClr>
                </a:solidFill>
              </a:rPr>
              <a:pPr/>
              <a:t>10/2/2017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8808769-4661-443F-97EB-81629CEA8A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65872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1A96A08-8F8F-4F03-AF15-2E0018E3BAF1}" type="datetimeFigureOut">
              <a:rPr lang="en-US" smtClean="0">
                <a:solidFill>
                  <a:prstClr val="black">
                    <a:tint val="75000"/>
                  </a:prstClr>
                </a:solidFill>
              </a:rPr>
              <a:pPr/>
              <a:t>10/2/2017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8808769-4661-443F-97EB-81629CEA8A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64567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1A96A08-8F8F-4F03-AF15-2E0018E3BAF1}" type="datetimeFigureOut">
              <a:rPr lang="en-US" smtClean="0">
                <a:solidFill>
                  <a:prstClr val="black">
                    <a:tint val="75000"/>
                  </a:prstClr>
                </a:solidFill>
              </a:rPr>
              <a:pPr/>
              <a:t>10/2/2017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8808769-4661-443F-97EB-81629CEA8A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70144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A96A08-8F8F-4F03-AF15-2E0018E3BAF1}" type="datetimeFigureOut">
              <a:rPr lang="en-US" smtClean="0">
                <a:solidFill>
                  <a:prstClr val="black">
                    <a:tint val="75000"/>
                  </a:prstClr>
                </a:solidFill>
              </a:rPr>
              <a:pPr/>
              <a:t>10/2/2017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8808769-4661-443F-97EB-81629CEA8A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04325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A96A08-8F8F-4F03-AF15-2E0018E3BAF1}" type="datetimeFigureOut">
              <a:rPr lang="en-US" smtClean="0">
                <a:solidFill>
                  <a:prstClr val="black">
                    <a:tint val="75000"/>
                  </a:prstClr>
                </a:solidFill>
              </a:rPr>
              <a:pPr/>
              <a:t>10/2/2017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8808769-4661-443F-97EB-81629CEA8A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87785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EA3114-87B2-4271-BBBF-282A81365B1A}" type="datetimeFigureOut">
              <a:rPr lang="en-US" smtClean="0"/>
              <a:t>9/30/2017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677AF6-D4EF-40E3-9829-9D4C401DF92D}" type="slidenum">
              <a:rPr lang="en-US" smtClean="0"/>
              <a:t>‹#›</a:t>
            </a:fld>
            <a:endParaRPr lang="en-US"/>
          </a:p>
        </p:txBody>
      </p:sp>
    </p:spTree>
    <p:extLst>
      <p:ext uri="{BB962C8B-B14F-4D97-AF65-F5344CB8AC3E}">
        <p14:creationId xmlns:p14="http://schemas.microsoft.com/office/powerpoint/2010/main" val="2084231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A96A08-8F8F-4F03-AF15-2E0018E3BAF1}" type="datetimeFigureOut">
              <a:rPr lang="en-US" smtClean="0">
                <a:solidFill>
                  <a:prstClr val="black">
                    <a:tint val="75000"/>
                  </a:prstClr>
                </a:solidFill>
              </a:rPr>
              <a:pPr/>
              <a:t>10/2/2017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8808769-4661-443F-97EB-81629CEA8A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15347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A96A08-8F8F-4F03-AF15-2E0018E3BAF1}" type="datetimeFigureOut">
              <a:rPr lang="en-US" smtClean="0">
                <a:solidFill>
                  <a:prstClr val="black">
                    <a:tint val="75000"/>
                  </a:prstClr>
                </a:solidFill>
              </a:rPr>
              <a:pPr/>
              <a:t>10/2/2017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8808769-4661-443F-97EB-81629CEA8A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6990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A96A08-8F8F-4F03-AF15-2E0018E3BAF1}" type="datetimeFigureOut">
              <a:rPr lang="en-US" smtClean="0">
                <a:solidFill>
                  <a:prstClr val="black">
                    <a:tint val="75000"/>
                  </a:prstClr>
                </a:solidFill>
              </a:rPr>
              <a:pPr/>
              <a:t>10/2/2017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8808769-4661-443F-97EB-81629CEA8A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72811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prstClr val="black">
                  <a:tint val="75000"/>
                </a:prstClr>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5E06D10-ABB7-4774-8E55-D34D7E1B7E1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22233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6462AC2-E209-4558-996A-0294FD015B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757182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330B382-0237-4A77-BBEA-F2740297374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641103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3B375DD-02A9-4768-AB73-7F702121654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575589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9F2FE9F-D8DC-40BF-A338-87C1C76A253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617784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D8353793-0BC2-4D53-BB28-6F3088C7EF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218225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BC3DF78-16D5-4534-A970-150B4A731A7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303549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7EA3114-87B2-4271-BBBF-282A81365B1A}" type="datetimeFigureOut">
              <a:rPr lang="en-US" smtClean="0"/>
              <a:t>9/30/2017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677AF6-D4EF-40E3-9829-9D4C401DF92D}" type="slidenum">
              <a:rPr lang="en-US" smtClean="0"/>
              <a:t>‹#›</a:t>
            </a:fld>
            <a:endParaRPr lang="en-US"/>
          </a:p>
        </p:txBody>
      </p:sp>
    </p:spTree>
    <p:extLst>
      <p:ext uri="{BB962C8B-B14F-4D97-AF65-F5344CB8AC3E}">
        <p14:creationId xmlns:p14="http://schemas.microsoft.com/office/powerpoint/2010/main" val="3712349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2A909423-053F-458A-8C16-116C4D7EB0A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138814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6EA1C27-26CC-42CF-97E1-C4A48C16DB8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971247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496A2D4-1A3C-43B1-8BE9-92AF1F21313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05350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82F451C-531E-457D-A05F-541DA066CFD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040179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A6AF07D-CF5C-45FF-904C-B286FEEF45B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941281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981200"/>
            <a:ext cx="103632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914400" y="4114800"/>
            <a:ext cx="103632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E1D0C5F-76FD-470C-A634-00F677EA577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092188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EC7D18A-7F1C-4EE2-A829-2C108F2011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171849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2FF667CC-5B37-4B6D-BEF2-4893BE91B3C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693003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6462AC2-E209-4558-996A-0294FD015B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425490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330B382-0237-4A77-BBEA-F2740297374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961036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7EA3114-87B2-4271-BBBF-282A81365B1A}" type="datetimeFigureOut">
              <a:rPr lang="en-US" smtClean="0"/>
              <a:t>9/30/2017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677AF6-D4EF-40E3-9829-9D4C401DF92D}" type="slidenum">
              <a:rPr lang="en-US" smtClean="0"/>
              <a:t>‹#›</a:t>
            </a:fld>
            <a:endParaRPr lang="en-US"/>
          </a:p>
        </p:txBody>
      </p:sp>
    </p:spTree>
    <p:extLst>
      <p:ext uri="{BB962C8B-B14F-4D97-AF65-F5344CB8AC3E}">
        <p14:creationId xmlns:p14="http://schemas.microsoft.com/office/powerpoint/2010/main" val="40707108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3B375DD-02A9-4768-AB73-7F702121654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208167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9F2FE9F-D8DC-40BF-A338-87C1C76A253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204544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D8353793-0BC2-4D53-BB28-6F3088C7EF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630573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BC3DF78-16D5-4534-A970-150B4A731A7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697151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2A909423-053F-458A-8C16-116C4D7EB0A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936537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6EA1C27-26CC-42CF-97E1-C4A48C16DB8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859708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496A2D4-1A3C-43B1-8BE9-92AF1F21313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490470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82F451C-531E-457D-A05F-541DA066CFD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657640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A6AF07D-CF5C-45FF-904C-B286FEEF45B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373835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981200"/>
            <a:ext cx="103632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914400" y="4114800"/>
            <a:ext cx="103632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E1D0C5F-76FD-470C-A634-00F677EA577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160891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7EA3114-87B2-4271-BBBF-282A81365B1A}" type="datetimeFigureOut">
              <a:rPr lang="en-US" smtClean="0"/>
              <a:t>9/30/2017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5677AF6-D4EF-40E3-9829-9D4C401DF92D}" type="slidenum">
              <a:rPr lang="en-US" smtClean="0"/>
              <a:t>‹#›</a:t>
            </a:fld>
            <a:endParaRPr lang="en-US"/>
          </a:p>
        </p:txBody>
      </p:sp>
    </p:spTree>
    <p:extLst>
      <p:ext uri="{BB962C8B-B14F-4D97-AF65-F5344CB8AC3E}">
        <p14:creationId xmlns:p14="http://schemas.microsoft.com/office/powerpoint/2010/main" val="23549874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EC7D18A-7F1C-4EE2-A829-2C108F2011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976419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2FF667CC-5B37-4B6D-BEF2-4893BE91B3C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156328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6CFA956-6518-48C9-9501-F039C5B2F35E}" type="datetimeFigureOut">
              <a:rPr lang="en-US" smtClean="0">
                <a:solidFill>
                  <a:prstClr val="black">
                    <a:tint val="75000"/>
                  </a:prstClr>
                </a:solidFill>
              </a:rPr>
              <a:pPr/>
              <a:t>10/2/2017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658E92-6311-41E0-B5AF-5AFA8788B1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649932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CFA956-6518-48C9-9501-F039C5B2F35E}" type="datetimeFigureOut">
              <a:rPr lang="en-US" smtClean="0">
                <a:solidFill>
                  <a:prstClr val="black">
                    <a:tint val="75000"/>
                  </a:prstClr>
                </a:solidFill>
              </a:rPr>
              <a:pPr/>
              <a:t>10/2/2017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658E92-6311-41E0-B5AF-5AFA8788B1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45142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6CFA956-6518-48C9-9501-F039C5B2F35E}" type="datetimeFigureOut">
              <a:rPr lang="en-US" smtClean="0">
                <a:solidFill>
                  <a:prstClr val="black">
                    <a:tint val="75000"/>
                  </a:prstClr>
                </a:solidFill>
              </a:rPr>
              <a:pPr/>
              <a:t>10/2/2017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658E92-6311-41E0-B5AF-5AFA8788B1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080000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6CFA956-6518-48C9-9501-F039C5B2F35E}" type="datetimeFigureOut">
              <a:rPr lang="en-US" smtClean="0">
                <a:solidFill>
                  <a:prstClr val="black">
                    <a:tint val="75000"/>
                  </a:prstClr>
                </a:solidFill>
              </a:rPr>
              <a:pPr/>
              <a:t>10/2/2017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6658E92-6311-41E0-B5AF-5AFA8788B1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647989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6CFA956-6518-48C9-9501-F039C5B2F35E}" type="datetimeFigureOut">
              <a:rPr lang="en-US" smtClean="0">
                <a:solidFill>
                  <a:prstClr val="black">
                    <a:tint val="75000"/>
                  </a:prstClr>
                </a:solidFill>
              </a:rPr>
              <a:pPr/>
              <a:t>10/2/2017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6658E92-6311-41E0-B5AF-5AFA8788B1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503426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6CFA956-6518-48C9-9501-F039C5B2F35E}" type="datetimeFigureOut">
              <a:rPr lang="en-US" smtClean="0">
                <a:solidFill>
                  <a:prstClr val="black">
                    <a:tint val="75000"/>
                  </a:prstClr>
                </a:solidFill>
              </a:rPr>
              <a:pPr/>
              <a:t>10/2/2017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6658E92-6311-41E0-B5AF-5AFA8788B1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2525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CFA956-6518-48C9-9501-F039C5B2F35E}" type="datetimeFigureOut">
              <a:rPr lang="en-US" smtClean="0">
                <a:solidFill>
                  <a:prstClr val="black">
                    <a:tint val="75000"/>
                  </a:prstClr>
                </a:solidFill>
              </a:rPr>
              <a:pPr/>
              <a:t>10/2/2017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6658E92-6311-41E0-B5AF-5AFA8788B1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44345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6CFA956-6518-48C9-9501-F039C5B2F35E}" type="datetimeFigureOut">
              <a:rPr lang="en-US" smtClean="0">
                <a:solidFill>
                  <a:prstClr val="black">
                    <a:tint val="75000"/>
                  </a:prstClr>
                </a:solidFill>
              </a:rPr>
              <a:pPr/>
              <a:t>10/2/2017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6658E92-6311-41E0-B5AF-5AFA8788B1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73395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7EA3114-87B2-4271-BBBF-282A81365B1A}" type="datetimeFigureOut">
              <a:rPr lang="en-US" smtClean="0"/>
              <a:t>9/30/2017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5677AF6-D4EF-40E3-9829-9D4C401DF92D}" type="slidenum">
              <a:rPr lang="en-US" smtClean="0"/>
              <a:t>‹#›</a:t>
            </a:fld>
            <a:endParaRPr lang="en-US"/>
          </a:p>
        </p:txBody>
      </p:sp>
    </p:spTree>
    <p:extLst>
      <p:ext uri="{BB962C8B-B14F-4D97-AF65-F5344CB8AC3E}">
        <p14:creationId xmlns:p14="http://schemas.microsoft.com/office/powerpoint/2010/main" val="35486336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6CFA956-6518-48C9-9501-F039C5B2F35E}" type="datetimeFigureOut">
              <a:rPr lang="en-US" smtClean="0">
                <a:solidFill>
                  <a:prstClr val="black">
                    <a:tint val="75000"/>
                  </a:prstClr>
                </a:solidFill>
              </a:rPr>
              <a:pPr/>
              <a:t>10/2/2017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6658E92-6311-41E0-B5AF-5AFA8788B1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362258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CFA956-6518-48C9-9501-F039C5B2F35E}" type="datetimeFigureOut">
              <a:rPr lang="en-US" smtClean="0">
                <a:solidFill>
                  <a:prstClr val="black">
                    <a:tint val="75000"/>
                  </a:prstClr>
                </a:solidFill>
              </a:rPr>
              <a:pPr/>
              <a:t>10/2/2017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658E92-6311-41E0-B5AF-5AFA8788B1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300337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CFA956-6518-48C9-9501-F039C5B2F35E}" type="datetimeFigureOut">
              <a:rPr lang="en-US" smtClean="0">
                <a:solidFill>
                  <a:prstClr val="black">
                    <a:tint val="75000"/>
                  </a:prstClr>
                </a:solidFill>
              </a:rPr>
              <a:pPr/>
              <a:t>10/2/2017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658E92-6311-41E0-B5AF-5AFA8788B1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006172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776E68B-5DEC-49D7-841B-5A909228AA2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388597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297179D-CBC0-455C-B3C9-50FABCF7295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9766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2B9C7F3-C06B-4C0E-B87F-EC83D82ED35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276828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37602D2-B7D2-4063-B1B1-081B85C1F85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806545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7FA5C351-E505-4E6D-9E8A-DED5946BE12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715075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FECF695B-AEFF-4E3B-A1A7-1116DD333B7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917805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508C3D4-E02E-4F7D-B2DA-3EB71164E98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82836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EA3114-87B2-4271-BBBF-282A81365B1A}" type="datetimeFigureOut">
              <a:rPr lang="en-US" smtClean="0"/>
              <a:t>9/30/2017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5677AF6-D4EF-40E3-9829-9D4C401DF92D}" type="slidenum">
              <a:rPr lang="en-US" smtClean="0"/>
              <a:t>‹#›</a:t>
            </a:fld>
            <a:endParaRPr lang="en-US"/>
          </a:p>
        </p:txBody>
      </p:sp>
    </p:spTree>
    <p:extLst>
      <p:ext uri="{BB962C8B-B14F-4D97-AF65-F5344CB8AC3E}">
        <p14:creationId xmlns:p14="http://schemas.microsoft.com/office/powerpoint/2010/main" val="40129452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78C55B0-6672-4065-A674-14BF9BF3C24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4089868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F926769-7922-4DFC-8AD4-44177D3A3AC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5599038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BB0C67B-D198-4915-B25D-10F40AF477D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729828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B6CE27E-8CF2-4BFC-9BF1-A7E5274D23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049041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8D54AAC-0D1D-4F0B-9829-68118B4F5AC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0688154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776E68B-5DEC-49D7-841B-5A909228AA2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2857427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297179D-CBC0-455C-B3C9-50FABCF7295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1054959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2B9C7F3-C06B-4C0E-B87F-EC83D82ED35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576965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37602D2-B7D2-4063-B1B1-081B85C1F85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54643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7FA5C351-E505-4E6D-9E8A-DED5946BE12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7835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EA3114-87B2-4271-BBBF-282A81365B1A}" type="datetimeFigureOut">
              <a:rPr lang="en-US" smtClean="0"/>
              <a:t>9/30/2017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677AF6-D4EF-40E3-9829-9D4C401DF92D}" type="slidenum">
              <a:rPr lang="en-US" smtClean="0"/>
              <a:t>‹#›</a:t>
            </a:fld>
            <a:endParaRPr lang="en-US"/>
          </a:p>
        </p:txBody>
      </p:sp>
    </p:spTree>
    <p:extLst>
      <p:ext uri="{BB962C8B-B14F-4D97-AF65-F5344CB8AC3E}">
        <p14:creationId xmlns:p14="http://schemas.microsoft.com/office/powerpoint/2010/main" val="147141423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FECF695B-AEFF-4E3B-A1A7-1116DD333B7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2661745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508C3D4-E02E-4F7D-B2DA-3EB71164E98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866577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78C55B0-6672-4065-A674-14BF9BF3C24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7125347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F926769-7922-4DFC-8AD4-44177D3A3AC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188153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BB0C67B-D198-4915-B25D-10F40AF477D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6899023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B6CE27E-8CF2-4BFC-9BF1-A7E5274D23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706708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8D54AAC-0D1D-4F0B-9829-68118B4F5AC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550715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5D6BFD0-013D-4792-A43F-C2BB8A39E3A7}" type="datetimeFigureOut">
              <a:rPr lang="en-US" smtClean="0">
                <a:solidFill>
                  <a:prstClr val="black">
                    <a:tint val="75000"/>
                  </a:prstClr>
                </a:solidFill>
              </a:rPr>
              <a:pPr/>
              <a:t>10/2/2017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E68E8B4-DBD4-4222-813D-187C3AF204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57120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5D6BFD0-013D-4792-A43F-C2BB8A39E3A7}" type="datetimeFigureOut">
              <a:rPr lang="en-US" smtClean="0">
                <a:solidFill>
                  <a:prstClr val="black">
                    <a:tint val="75000"/>
                  </a:prstClr>
                </a:solidFill>
              </a:rPr>
              <a:pPr/>
              <a:t>10/2/2017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E68E8B4-DBD4-4222-813D-187C3AF204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483418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5D6BFD0-013D-4792-A43F-C2BB8A39E3A7}" type="datetimeFigureOut">
              <a:rPr lang="en-US" smtClean="0">
                <a:solidFill>
                  <a:prstClr val="black">
                    <a:tint val="75000"/>
                  </a:prstClr>
                </a:solidFill>
              </a:rPr>
              <a:pPr/>
              <a:t>10/2/2017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E68E8B4-DBD4-4222-813D-187C3AF204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2515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EA3114-87B2-4271-BBBF-282A81365B1A}" type="datetimeFigureOut">
              <a:rPr lang="en-US" smtClean="0"/>
              <a:t>9/30/2017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677AF6-D4EF-40E3-9829-9D4C401DF92D}" type="slidenum">
              <a:rPr lang="en-US" smtClean="0"/>
              <a:t>‹#›</a:t>
            </a:fld>
            <a:endParaRPr lang="en-US"/>
          </a:p>
        </p:txBody>
      </p:sp>
    </p:spTree>
    <p:extLst>
      <p:ext uri="{BB962C8B-B14F-4D97-AF65-F5344CB8AC3E}">
        <p14:creationId xmlns:p14="http://schemas.microsoft.com/office/powerpoint/2010/main" val="347191845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5D6BFD0-013D-4792-A43F-C2BB8A39E3A7}" type="datetimeFigureOut">
              <a:rPr lang="en-US" smtClean="0">
                <a:solidFill>
                  <a:prstClr val="black">
                    <a:tint val="75000"/>
                  </a:prstClr>
                </a:solidFill>
              </a:rPr>
              <a:pPr/>
              <a:t>10/2/2017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E68E8B4-DBD4-4222-813D-187C3AF204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490853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5D6BFD0-013D-4792-A43F-C2BB8A39E3A7}" type="datetimeFigureOut">
              <a:rPr lang="en-US" smtClean="0">
                <a:solidFill>
                  <a:prstClr val="black">
                    <a:tint val="75000"/>
                  </a:prstClr>
                </a:solidFill>
              </a:rPr>
              <a:pPr/>
              <a:t>10/2/2017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E68E8B4-DBD4-4222-813D-187C3AF204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11914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5D6BFD0-013D-4792-A43F-C2BB8A39E3A7}" type="datetimeFigureOut">
              <a:rPr lang="en-US" smtClean="0">
                <a:solidFill>
                  <a:prstClr val="black">
                    <a:tint val="75000"/>
                  </a:prstClr>
                </a:solidFill>
              </a:rPr>
              <a:pPr/>
              <a:t>10/2/2017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E68E8B4-DBD4-4222-813D-187C3AF204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613534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D6BFD0-013D-4792-A43F-C2BB8A39E3A7}" type="datetimeFigureOut">
              <a:rPr lang="en-US" smtClean="0">
                <a:solidFill>
                  <a:prstClr val="black">
                    <a:tint val="75000"/>
                  </a:prstClr>
                </a:solidFill>
              </a:rPr>
              <a:pPr/>
              <a:t>10/2/2017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E68E8B4-DBD4-4222-813D-187C3AF204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448052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D6BFD0-013D-4792-A43F-C2BB8A39E3A7}" type="datetimeFigureOut">
              <a:rPr lang="en-US" smtClean="0">
                <a:solidFill>
                  <a:prstClr val="black">
                    <a:tint val="75000"/>
                  </a:prstClr>
                </a:solidFill>
              </a:rPr>
              <a:pPr/>
              <a:t>10/2/2017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E68E8B4-DBD4-4222-813D-187C3AF204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914820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D6BFD0-013D-4792-A43F-C2BB8A39E3A7}" type="datetimeFigureOut">
              <a:rPr lang="en-US" smtClean="0">
                <a:solidFill>
                  <a:prstClr val="black">
                    <a:tint val="75000"/>
                  </a:prstClr>
                </a:solidFill>
              </a:rPr>
              <a:pPr/>
              <a:t>10/2/2017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E68E8B4-DBD4-4222-813D-187C3AF204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957662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5D6BFD0-013D-4792-A43F-C2BB8A39E3A7}" type="datetimeFigureOut">
              <a:rPr lang="en-US" smtClean="0">
                <a:solidFill>
                  <a:prstClr val="black">
                    <a:tint val="75000"/>
                  </a:prstClr>
                </a:solidFill>
              </a:rPr>
              <a:pPr/>
              <a:t>10/2/2017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E68E8B4-DBD4-4222-813D-187C3AF204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589311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5D6BFD0-013D-4792-A43F-C2BB8A39E3A7}" type="datetimeFigureOut">
              <a:rPr lang="en-US" smtClean="0">
                <a:solidFill>
                  <a:prstClr val="black">
                    <a:tint val="75000"/>
                  </a:prstClr>
                </a:solidFill>
              </a:rPr>
              <a:pPr/>
              <a:t>10/2/2017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E68E8B4-DBD4-4222-813D-187C3AF204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24479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theme" Target="../theme/theme3.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theme" Target="../theme/theme4.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5.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theme" Target="../theme/theme6.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theme" Target="../theme/theme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EA3114-87B2-4271-BBBF-282A81365B1A}" type="datetimeFigureOut">
              <a:rPr lang="en-US" smtClean="0"/>
              <a:t>9/30/2017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677AF6-D4EF-40E3-9829-9D4C401DF92D}" type="slidenum">
              <a:rPr lang="en-US" smtClean="0"/>
              <a:t>‹#›</a:t>
            </a:fld>
            <a:endParaRPr lang="en-US"/>
          </a:p>
        </p:txBody>
      </p:sp>
    </p:spTree>
    <p:extLst>
      <p:ext uri="{BB962C8B-B14F-4D97-AF65-F5344CB8AC3E}">
        <p14:creationId xmlns:p14="http://schemas.microsoft.com/office/powerpoint/2010/main" val="15266460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A96A08-8F8F-4F03-AF15-2E0018E3BAF1}" type="datetimeFigureOut">
              <a:rPr lang="en-US" smtClean="0">
                <a:solidFill>
                  <a:prstClr val="black">
                    <a:tint val="75000"/>
                  </a:prstClr>
                </a:solidFill>
              </a:rPr>
              <a:pPr/>
              <a:t>10/2/2017</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808769-4661-443F-97EB-81629CEA8A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67086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E434EC9B-9B15-4181-AFA5-9C886DFD5CDE}"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04669880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E434EC9B-9B15-4181-AFA5-9C886DFD5CDE}"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508360883"/>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CFA956-6518-48C9-9501-F039C5B2F35E}" type="datetimeFigureOut">
              <a:rPr lang="en-US" smtClean="0">
                <a:solidFill>
                  <a:prstClr val="black">
                    <a:tint val="75000"/>
                  </a:prstClr>
                </a:solidFill>
              </a:rPr>
              <a:pPr/>
              <a:t>10/2/2017</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658E92-6311-41E0-B5AF-5AFA8788B1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9469580"/>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vl1pPr>
          </a:lstStyle>
          <a:p>
            <a:pPr fontAlgn="base">
              <a:spcBef>
                <a:spcPct val="0"/>
              </a:spcBef>
              <a:spcAft>
                <a:spcPct val="0"/>
              </a:spcAft>
            </a:pPr>
            <a:endParaRPr lang="en-US" altLang="en-US" smtClean="0">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lgn="ctr" fontAlgn="base">
              <a:spcBef>
                <a:spcPct val="0"/>
              </a:spcBef>
              <a:spcAft>
                <a:spcPct val="0"/>
              </a:spcAft>
            </a:pPr>
            <a:endParaRPr lang="en-US" altLang="en-US" smtClean="0">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433B4B17-C8C1-45DE-A1C0-037AB0B6C5FF}"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888074679"/>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anose="02020603050405020304" pitchFamily="18" charset="0"/>
        </a:defRPr>
      </a:lvl2pPr>
      <a:lvl3pPr algn="ctr" rtl="0" fontAlgn="base">
        <a:spcBef>
          <a:spcPct val="0"/>
        </a:spcBef>
        <a:spcAft>
          <a:spcPct val="0"/>
        </a:spcAft>
        <a:defRPr sz="4400">
          <a:solidFill>
            <a:schemeClr val="tx2"/>
          </a:solidFill>
          <a:latin typeface="Times New Roman" panose="02020603050405020304" pitchFamily="18" charset="0"/>
        </a:defRPr>
      </a:lvl3pPr>
      <a:lvl4pPr algn="ctr" rtl="0" fontAlgn="base">
        <a:spcBef>
          <a:spcPct val="0"/>
        </a:spcBef>
        <a:spcAft>
          <a:spcPct val="0"/>
        </a:spcAft>
        <a:defRPr sz="4400">
          <a:solidFill>
            <a:schemeClr val="tx2"/>
          </a:solidFill>
          <a:latin typeface="Times New Roman" panose="02020603050405020304" pitchFamily="18" charset="0"/>
        </a:defRPr>
      </a:lvl4pPr>
      <a:lvl5pPr algn="ctr" rtl="0" fontAlgn="base">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vl1pPr>
          </a:lstStyle>
          <a:p>
            <a:pPr fontAlgn="base">
              <a:spcBef>
                <a:spcPct val="0"/>
              </a:spcBef>
              <a:spcAft>
                <a:spcPct val="0"/>
              </a:spcAft>
            </a:pPr>
            <a:endParaRPr lang="en-US" altLang="en-US" smtClean="0">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lgn="ctr" fontAlgn="base">
              <a:spcBef>
                <a:spcPct val="0"/>
              </a:spcBef>
              <a:spcAft>
                <a:spcPct val="0"/>
              </a:spcAft>
            </a:pPr>
            <a:endParaRPr lang="en-US" altLang="en-US" smtClean="0">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433B4B17-C8C1-45DE-A1C0-037AB0B6C5FF}"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572642612"/>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anose="02020603050405020304" pitchFamily="18" charset="0"/>
        </a:defRPr>
      </a:lvl2pPr>
      <a:lvl3pPr algn="ctr" rtl="0" fontAlgn="base">
        <a:spcBef>
          <a:spcPct val="0"/>
        </a:spcBef>
        <a:spcAft>
          <a:spcPct val="0"/>
        </a:spcAft>
        <a:defRPr sz="4400">
          <a:solidFill>
            <a:schemeClr val="tx2"/>
          </a:solidFill>
          <a:latin typeface="Times New Roman" panose="02020603050405020304" pitchFamily="18" charset="0"/>
        </a:defRPr>
      </a:lvl3pPr>
      <a:lvl4pPr algn="ctr" rtl="0" fontAlgn="base">
        <a:spcBef>
          <a:spcPct val="0"/>
        </a:spcBef>
        <a:spcAft>
          <a:spcPct val="0"/>
        </a:spcAft>
        <a:defRPr sz="4400">
          <a:solidFill>
            <a:schemeClr val="tx2"/>
          </a:solidFill>
          <a:latin typeface="Times New Roman" panose="02020603050405020304" pitchFamily="18" charset="0"/>
        </a:defRPr>
      </a:lvl4pPr>
      <a:lvl5pPr algn="ctr" rtl="0" fontAlgn="base">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D6BFD0-013D-4792-A43F-C2BB8A39E3A7}" type="datetimeFigureOut">
              <a:rPr lang="en-US" smtClean="0">
                <a:solidFill>
                  <a:prstClr val="black">
                    <a:tint val="75000"/>
                  </a:prstClr>
                </a:solidFill>
              </a:rPr>
              <a:pPr/>
              <a:t>10/2/2017</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68E8B4-DBD4-4222-813D-187C3AF204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4327802"/>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www.historylink.org/File/10719"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s://www.aaanativearts.com/yakama-chiefs/yakama-chief-kamiakin-ca-1800-1877"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s://rdscheuerman.files.wordpress.com/2009/11/finding-chief-kamiakin-2008.pdf"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www.washingtonhistory.org/collections/item.aspx?irn=51090&amp;record=5" TargetMode="External"/><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hyperlink" Target="https://www.nwcouncil.org/history/Irrigation" TargetMode="Externa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hyperlink" Target="http://www.historylink.org/File/7651" TargetMode="Externa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hyperlink" Target="http://www.historylink.org/Content/Media/Photos/Small/req126.JPG" TargetMode="External"/><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hyperlink" Target="http://www.washingtonhistory.org/collections/item.aspx?irn=10255&amp;record=227" TargetMode="Externa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www.washingtonhistory.org/collections/item.aspx?irn=54882&amp;record=2" TargetMode="Externa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www.washingtonhistory.org/collections/item.aspx?irn=123694&amp;record=126"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www.washingtonhistory.org/collections/item.aspx?irn=65202&amp;record=252"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en.wikipedia.org/wiki/Colonist_car" TargetMode="External"/><Relationship Id="rId1" Type="http://schemas.openxmlformats.org/officeDocument/2006/relationships/slideLayout" Target="../slideLayouts/slideLayout2.xml"/><Relationship Id="rId4" Type="http://schemas.openxmlformats.org/officeDocument/2006/relationships/hyperlink" Target="https://upload.wikimedia.org/wikipedia/commons/4/4e/Greatnorthernad.jpg"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www.washingtonhistory.org/collections/item.aspx?irn=61311&amp;record=1" TargetMode="External"/><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www.washingtonhistory.org/collections/item.aspx?irn=107652&amp;record=10" TargetMode="External"/><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www.svid.org/images/Fact%20Sheets%20SVID.pdf"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53.xm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90.xml"/></Relationships>
</file>

<file path=ppt/slides/_rels/slide33.xml.rels><?xml version="1.0" encoding="UTF-8" standalone="yes"?>
<Relationships xmlns="http://schemas.openxmlformats.org/package/2006/relationships"><Relationship Id="rId3" Type="http://schemas.openxmlformats.org/officeDocument/2006/relationships/hyperlink" Target="http://www.ccrh.org/comm/camas/primary%20docs/report.htm" TargetMode="External"/><Relationship Id="rId2" Type="http://schemas.openxmlformats.org/officeDocument/2006/relationships/hyperlink" Target="http://www.historylink.org/index.cfm?DisplayPage=output.cfm&amp;file_id=10010" TargetMode="Externa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41.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3.xml"/><Relationship Id="rId5" Type="http://schemas.openxmlformats.org/officeDocument/2006/relationships/image" Target="../media/image51.png"/><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4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4.xml"/></Relationships>
</file>

<file path=ppt/slides/_rels/slide47.xml.rels><?xml version="1.0" encoding="UTF-8" standalone="yes"?>
<Relationships xmlns="http://schemas.openxmlformats.org/package/2006/relationships"><Relationship Id="rId3" Type="http://schemas.openxmlformats.org/officeDocument/2006/relationships/hyperlink" Target="http://www.yakimaherald.com/years-after-salmon-scam-trial-david-sohappy-is-still-on/article_5dc2f63e-27d6-11e7-9b2f-276b99f27bf6.html" TargetMode="External"/><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4.xml"/></Relationships>
</file>

<file path=ppt/slides/_rels/slide5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8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54.xml.rels><?xml version="1.0" encoding="UTF-8" standalone="yes"?>
<Relationships xmlns="http://schemas.openxmlformats.org/package/2006/relationships"><Relationship Id="rId3" Type="http://schemas.openxmlformats.org/officeDocument/2006/relationships/hyperlink" Target="https://www.wine-searcher.com/wine-101198-0001-sheridan-vineyard-kamiakin-red-yakima-valley-usa" TargetMode="External"/><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historylink.org/File/9187"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hyperlink" Target="http://journals.lib.washington.edu/index.php/WHQ/issue/view/458" TargetMode="Externa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hyperlink" Target="http://www.historylink.org/File/10096" TargetMode="Externa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24776" y="0"/>
            <a:ext cx="9161757" cy="6858000"/>
          </a:xfrm>
          <a:prstGeom prst="rect">
            <a:avLst/>
          </a:prstGeom>
        </p:spPr>
      </p:pic>
      <p:sp>
        <p:nvSpPr>
          <p:cNvPr id="2" name="Title 1"/>
          <p:cNvSpPr>
            <a:spLocks noGrp="1"/>
          </p:cNvSpPr>
          <p:nvPr>
            <p:ph type="ctrTitle"/>
          </p:nvPr>
        </p:nvSpPr>
        <p:spPr>
          <a:xfrm>
            <a:off x="1693333" y="401052"/>
            <a:ext cx="9093199" cy="4614659"/>
          </a:xfrm>
        </p:spPr>
        <p:txBody>
          <a:bodyPr>
            <a:normAutofit fontScale="90000"/>
          </a:bodyPr>
          <a:lstStyle/>
          <a:p>
            <a:r>
              <a:rPr lang="en-US" sz="4800" dirty="0" smtClean="0">
                <a:solidFill>
                  <a:schemeClr val="bg1"/>
                </a:solidFill>
              </a:rPr>
              <a:t>Time Immemorial to </a:t>
            </a:r>
            <a:r>
              <a:rPr lang="en-US" sz="4800" dirty="0" smtClean="0">
                <a:solidFill>
                  <a:schemeClr val="bg1"/>
                </a:solidFill>
              </a:rPr>
              <a:t>1917</a:t>
            </a:r>
            <a:br>
              <a:rPr lang="en-US" sz="4800" dirty="0" smtClean="0">
                <a:solidFill>
                  <a:schemeClr val="bg1"/>
                </a:solidFill>
              </a:rPr>
            </a:br>
            <a:r>
              <a:rPr lang="en-US" sz="2400" dirty="0" smtClean="0">
                <a:solidFill>
                  <a:schemeClr val="bg1"/>
                </a:solidFill>
              </a:rPr>
              <a:t>Or How the West Was Won</a:t>
            </a:r>
            <a:br>
              <a:rPr lang="en-US" sz="2400" dirty="0" smtClean="0">
                <a:solidFill>
                  <a:schemeClr val="bg1"/>
                </a:solidFill>
              </a:rPr>
            </a:br>
            <a:r>
              <a:rPr lang="en-US" sz="2400" dirty="0" smtClean="0">
                <a:solidFill>
                  <a:schemeClr val="bg1"/>
                </a:solidFill>
              </a:rPr>
              <a:t> (or lost, depending on which side you were on)</a:t>
            </a:r>
            <a:r>
              <a:rPr lang="en-US" sz="4800" dirty="0" smtClean="0"/>
              <a:t/>
            </a:r>
            <a:br>
              <a:rPr lang="en-US" sz="4800" dirty="0" smtClean="0"/>
            </a:br>
            <a:r>
              <a:rPr lang="en-US" sz="4800" dirty="0" smtClean="0"/>
              <a:t/>
            </a:r>
            <a:br>
              <a:rPr lang="en-US" sz="4800" dirty="0" smtClean="0"/>
            </a:br>
            <a:r>
              <a:rPr lang="en-US" dirty="0" smtClean="0"/>
              <a:t/>
            </a:r>
            <a:br>
              <a:rPr lang="en-US" dirty="0" smtClean="0"/>
            </a:br>
            <a:r>
              <a:rPr lang="en-US" dirty="0" smtClean="0"/>
              <a:t/>
            </a:r>
            <a:br>
              <a:rPr lang="en-US" dirty="0" smtClean="0"/>
            </a:br>
            <a:r>
              <a:rPr lang="en-US" sz="4000" dirty="0" smtClean="0">
                <a:solidFill>
                  <a:schemeClr val="bg1"/>
                </a:solidFill>
              </a:rPr>
              <a:t>A Poor Man’s History of Water</a:t>
            </a:r>
            <a:br>
              <a:rPr lang="en-US" sz="4000" dirty="0" smtClean="0">
                <a:solidFill>
                  <a:schemeClr val="bg1"/>
                </a:solidFill>
              </a:rPr>
            </a:br>
            <a:r>
              <a:rPr lang="en-US" sz="4000" dirty="0" smtClean="0">
                <a:solidFill>
                  <a:schemeClr val="bg1"/>
                </a:solidFill>
              </a:rPr>
              <a:t>by an</a:t>
            </a:r>
            <a:br>
              <a:rPr lang="en-US" sz="4000" dirty="0" smtClean="0">
                <a:solidFill>
                  <a:schemeClr val="bg1"/>
                </a:solidFill>
              </a:rPr>
            </a:br>
            <a:r>
              <a:rPr lang="en-US" sz="4000" dirty="0" smtClean="0">
                <a:solidFill>
                  <a:schemeClr val="bg1"/>
                </a:solidFill>
              </a:rPr>
              <a:t>Undocumented Water Lawyer</a:t>
            </a:r>
            <a:endParaRPr lang="en-US" sz="4000" dirty="0">
              <a:solidFill>
                <a:schemeClr val="bg1"/>
              </a:solidFill>
            </a:endParaRPr>
          </a:p>
        </p:txBody>
      </p:sp>
      <p:sp>
        <p:nvSpPr>
          <p:cNvPr id="3" name="Subtitle 2"/>
          <p:cNvSpPr>
            <a:spLocks noGrp="1"/>
          </p:cNvSpPr>
          <p:nvPr>
            <p:ph type="subTitle" idx="1"/>
          </p:nvPr>
        </p:nvSpPr>
        <p:spPr>
          <a:xfrm>
            <a:off x="1913466" y="5015713"/>
            <a:ext cx="9144000" cy="1655762"/>
          </a:xfrm>
        </p:spPr>
        <p:txBody>
          <a:bodyPr/>
          <a:lstStyle/>
          <a:p>
            <a:r>
              <a:rPr lang="en-US" dirty="0" smtClean="0"/>
              <a:t>Tom Ring</a:t>
            </a:r>
          </a:p>
          <a:p>
            <a:r>
              <a:rPr lang="en-US" dirty="0" smtClean="0"/>
              <a:t>AWRA-Washington State Conference</a:t>
            </a:r>
          </a:p>
          <a:p>
            <a:r>
              <a:rPr lang="en-US" dirty="0" smtClean="0"/>
              <a:t>October 3</a:t>
            </a:r>
            <a:r>
              <a:rPr lang="en-US" baseline="30000" dirty="0" smtClean="0"/>
              <a:t>rd</a:t>
            </a:r>
            <a:r>
              <a:rPr lang="en-US" dirty="0" smtClean="0"/>
              <a:t>, 2017</a:t>
            </a:r>
            <a:endParaRPr lang="en-US" dirty="0" smtClean="0"/>
          </a:p>
          <a:p>
            <a:endParaRPr lang="en-US" dirty="0"/>
          </a:p>
        </p:txBody>
      </p:sp>
    </p:spTree>
    <p:extLst>
      <p:ext uri="{BB962C8B-B14F-4D97-AF65-F5344CB8AC3E}">
        <p14:creationId xmlns:p14="http://schemas.microsoft.com/office/powerpoint/2010/main" val="26177757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8800" y="365125"/>
            <a:ext cx="3979333" cy="1325563"/>
          </a:xfrm>
        </p:spPr>
        <p:txBody>
          <a:bodyPr>
            <a:normAutofit fontScale="90000"/>
          </a:bodyPr>
          <a:lstStyle/>
          <a:p>
            <a:r>
              <a:rPr lang="en-US" sz="2800" dirty="0"/>
              <a:t>Upper Yakamas in the </a:t>
            </a:r>
            <a:r>
              <a:rPr lang="en-US" sz="2800" dirty="0" err="1"/>
              <a:t>Wenas</a:t>
            </a:r>
            <a:r>
              <a:rPr lang="en-US" sz="2800" dirty="0"/>
              <a:t> Valley, led by </a:t>
            </a:r>
            <a:r>
              <a:rPr lang="en-US" sz="2800" dirty="0" err="1"/>
              <a:t>Owhi</a:t>
            </a:r>
            <a:r>
              <a:rPr lang="en-US" sz="2800" dirty="0"/>
              <a:t>, host Longmire-Byles wagon train headed for Naches Pass on September 20, 1853</a:t>
            </a:r>
          </a:p>
        </p:txBody>
      </p:sp>
      <p:sp>
        <p:nvSpPr>
          <p:cNvPr id="3" name="Content Placeholder 2"/>
          <p:cNvSpPr>
            <a:spLocks noGrp="1"/>
          </p:cNvSpPr>
          <p:nvPr>
            <p:ph idx="1"/>
          </p:nvPr>
        </p:nvSpPr>
        <p:spPr>
          <a:xfrm>
            <a:off x="4538132" y="237067"/>
            <a:ext cx="6815667" cy="5939896"/>
          </a:xfrm>
        </p:spPr>
        <p:txBody>
          <a:bodyPr>
            <a:normAutofit fontScale="70000" lnSpcReduction="20000"/>
          </a:bodyPr>
          <a:lstStyle/>
          <a:p>
            <a:r>
              <a:rPr lang="en-US" dirty="0" smtClean="0"/>
              <a:t>Yakama chief </a:t>
            </a:r>
            <a:r>
              <a:rPr lang="en-US" dirty="0" err="1" smtClean="0"/>
              <a:t>Owhi</a:t>
            </a:r>
            <a:r>
              <a:rPr lang="en-US" dirty="0" smtClean="0"/>
              <a:t> hosted the settlers passing through to </a:t>
            </a:r>
            <a:r>
              <a:rPr lang="en-US" dirty="0"/>
              <a:t>Puget </a:t>
            </a:r>
            <a:r>
              <a:rPr lang="en-US" dirty="0" smtClean="0"/>
              <a:t>Sound in thriving </a:t>
            </a:r>
            <a:r>
              <a:rPr lang="en-US" dirty="0"/>
              <a:t>crop fields that the Yakamas have planted in the well-watered valley bottom using irrigation techniques recently learned from Oblate priests at their mission on </a:t>
            </a:r>
            <a:r>
              <a:rPr lang="en-US" dirty="0" err="1"/>
              <a:t>Ahtanum</a:t>
            </a:r>
            <a:r>
              <a:rPr lang="en-US" dirty="0"/>
              <a:t> Creek farther down the Yakima Valley. </a:t>
            </a:r>
            <a:endParaRPr lang="en-US" dirty="0" smtClean="0"/>
          </a:p>
          <a:p>
            <a:r>
              <a:rPr lang="en-US" dirty="0"/>
              <a:t>According to anthropologist Helen H. Schuster, the Yakama got vegetable seeds from Hudson's Bay Company farms at Fort Vancouver and Fort Nisqually</a:t>
            </a:r>
            <a:r>
              <a:rPr lang="en-US" dirty="0" smtClean="0"/>
              <a:t>.</a:t>
            </a:r>
          </a:p>
          <a:p>
            <a:r>
              <a:rPr lang="en-US" dirty="0"/>
              <a:t>The new agricultural practices and crops on </a:t>
            </a:r>
            <a:r>
              <a:rPr lang="en-US" dirty="0" err="1"/>
              <a:t>Wenas</a:t>
            </a:r>
            <a:r>
              <a:rPr lang="en-US" dirty="0"/>
              <a:t> Creek were added to the Upper Yakamas' traditional seasonal movement through the local valleys and mountains, where they maintained and utilized berry fields, camas beds, and numerous other native plants that supplied food, animal forage, and materials for making many articles of daily life, in addition to fishing, hunting, and (since acquiring horses in the 1730s) raising large horse herds. </a:t>
            </a:r>
            <a:endParaRPr lang="en-US" dirty="0" smtClean="0"/>
          </a:p>
          <a:p>
            <a:r>
              <a:rPr lang="en-US" dirty="0"/>
              <a:t>When the first westbound settlers arrived by wagon train in the </a:t>
            </a:r>
            <a:r>
              <a:rPr lang="en-US" dirty="0" err="1"/>
              <a:t>Wenas</a:t>
            </a:r>
            <a:r>
              <a:rPr lang="en-US" dirty="0"/>
              <a:t> Valley in September 1853, they found </a:t>
            </a:r>
            <a:r>
              <a:rPr lang="en-US" dirty="0" err="1"/>
              <a:t>Owhi's</a:t>
            </a:r>
            <a:r>
              <a:rPr lang="en-US" dirty="0"/>
              <a:t> band taking advantage of the native grasses and farming land irrigated with water from </a:t>
            </a:r>
            <a:r>
              <a:rPr lang="en-US" dirty="0" err="1"/>
              <a:t>Wenas</a:t>
            </a:r>
            <a:r>
              <a:rPr lang="en-US" dirty="0"/>
              <a:t> Creek. </a:t>
            </a:r>
            <a:endParaRPr lang="en-US" dirty="0" smtClean="0"/>
          </a:p>
          <a:p>
            <a:r>
              <a:rPr lang="en-US" dirty="0"/>
              <a:t>The Upper Yakamas were removed from the </a:t>
            </a:r>
            <a:r>
              <a:rPr lang="en-US" dirty="0" err="1"/>
              <a:t>Wenas</a:t>
            </a:r>
            <a:r>
              <a:rPr lang="en-US" dirty="0"/>
              <a:t> Valley and it was opened to homesteading in 1858</a:t>
            </a:r>
            <a:r>
              <a:rPr lang="en-US" dirty="0" smtClean="0"/>
              <a:t>. (The Road to Hell is Paved With Good Intentions-Ring’s rule number 1)</a:t>
            </a:r>
          </a:p>
          <a:p>
            <a:r>
              <a:rPr lang="en-US" dirty="0">
                <a:hlinkClick r:id="rId2"/>
              </a:rPr>
              <a:t>http://</a:t>
            </a:r>
            <a:r>
              <a:rPr lang="en-US" dirty="0" smtClean="0">
                <a:hlinkClick r:id="rId2"/>
              </a:rPr>
              <a:t>www.historylink.org/File/10719</a:t>
            </a:r>
            <a:endParaRPr lang="en-US" dirty="0"/>
          </a:p>
        </p:txBody>
      </p:sp>
      <p:pic>
        <p:nvPicPr>
          <p:cNvPr id="4" name="Picture 3"/>
          <p:cNvPicPr>
            <a:picLocks noChangeAspect="1"/>
          </p:cNvPicPr>
          <p:nvPr/>
        </p:nvPicPr>
        <p:blipFill>
          <a:blip r:embed="rId3"/>
          <a:stretch>
            <a:fillRect/>
          </a:stretch>
        </p:blipFill>
        <p:spPr>
          <a:xfrm>
            <a:off x="838200" y="2148652"/>
            <a:ext cx="3119967" cy="4028311"/>
          </a:xfrm>
          <a:prstGeom prst="rect">
            <a:avLst/>
          </a:prstGeom>
        </p:spPr>
      </p:pic>
    </p:spTree>
    <p:extLst>
      <p:ext uri="{BB962C8B-B14F-4D97-AF65-F5344CB8AC3E}">
        <p14:creationId xmlns:p14="http://schemas.microsoft.com/office/powerpoint/2010/main" val="15376030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"And no Indian can remain a chief here in this land if he does not make his peace with me."</a:t>
            </a:r>
          </a:p>
        </p:txBody>
      </p:sp>
      <p:sp>
        <p:nvSpPr>
          <p:cNvPr id="3" name="Content Placeholder 2"/>
          <p:cNvSpPr>
            <a:spLocks noGrp="1"/>
          </p:cNvSpPr>
          <p:nvPr>
            <p:ph idx="1"/>
          </p:nvPr>
        </p:nvSpPr>
        <p:spPr/>
        <p:txBody>
          <a:bodyPr/>
          <a:lstStyle/>
          <a:p>
            <a:r>
              <a:rPr lang="en-US" dirty="0" smtClean="0"/>
              <a:t>Colonel </a:t>
            </a:r>
            <a:r>
              <a:rPr lang="en-US" dirty="0"/>
              <a:t>George </a:t>
            </a:r>
            <a:r>
              <a:rPr lang="en-US" dirty="0" smtClean="0"/>
              <a:t>Wright, </a:t>
            </a:r>
            <a:r>
              <a:rPr lang="en-US" dirty="0"/>
              <a:t>April 1856 </a:t>
            </a:r>
            <a:endParaRPr lang="en-US" dirty="0" smtClean="0"/>
          </a:p>
          <a:p>
            <a:r>
              <a:rPr lang="en-US" dirty="0" smtClean="0">
                <a:hlinkClick r:id="rId2"/>
              </a:rPr>
              <a:t>https</a:t>
            </a:r>
            <a:r>
              <a:rPr lang="en-US" dirty="0">
                <a:hlinkClick r:id="rId2"/>
              </a:rPr>
              <a:t>://www.aaanativearts.com/yakama-chiefs/yakama-chief-kamiakin-ca-1800-1877</a:t>
            </a:r>
            <a:endParaRPr lang="en-US" dirty="0"/>
          </a:p>
          <a:p>
            <a:endParaRPr lang="en-US" dirty="0"/>
          </a:p>
        </p:txBody>
      </p:sp>
    </p:spTree>
    <p:extLst>
      <p:ext uri="{BB962C8B-B14F-4D97-AF65-F5344CB8AC3E}">
        <p14:creationId xmlns:p14="http://schemas.microsoft.com/office/powerpoint/2010/main" val="1716000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5" name="Picture 3" descr="yakama1"/>
          <p:cNvPicPr>
            <a:picLocks noChangeAspect="1" noChangeArrowheads="1"/>
          </p:cNvPicPr>
          <p:nvPr/>
        </p:nvPicPr>
        <p:blipFill>
          <a:blip r:embed="rId3" cstate="print"/>
          <a:srcRect/>
          <a:stretch>
            <a:fillRect/>
          </a:stretch>
        </p:blipFill>
        <p:spPr bwMode="auto">
          <a:xfrm>
            <a:off x="2514600" y="1922464"/>
            <a:ext cx="7315200" cy="4935537"/>
          </a:xfrm>
          <a:prstGeom prst="rect">
            <a:avLst/>
          </a:prstGeom>
          <a:noFill/>
        </p:spPr>
      </p:pic>
      <p:sp>
        <p:nvSpPr>
          <p:cNvPr id="33794" name="Rectangle 2"/>
          <p:cNvSpPr>
            <a:spLocks noGrp="1" noChangeArrowheads="1"/>
          </p:cNvSpPr>
          <p:nvPr>
            <p:ph type="title"/>
          </p:nvPr>
        </p:nvSpPr>
        <p:spPr>
          <a:xfrm>
            <a:off x="83961" y="158044"/>
            <a:ext cx="3642078" cy="2281767"/>
          </a:xfrm>
        </p:spPr>
        <p:txBody>
          <a:bodyPr>
            <a:normAutofit fontScale="90000"/>
          </a:bodyPr>
          <a:lstStyle/>
          <a:p>
            <a:pPr algn="ctr"/>
            <a:r>
              <a:rPr lang="en-US" dirty="0" smtClean="0">
                <a:solidFill>
                  <a:prstClr val="black"/>
                </a:solidFill>
              </a:rPr>
              <a:t>Yakama Country</a:t>
            </a:r>
            <a:br>
              <a:rPr lang="en-US" dirty="0" smtClean="0">
                <a:solidFill>
                  <a:prstClr val="black"/>
                </a:solidFill>
              </a:rPr>
            </a:br>
            <a:r>
              <a:rPr lang="en-US" sz="3600" dirty="0" smtClean="0"/>
              <a:t/>
            </a:r>
            <a:br>
              <a:rPr lang="en-US" sz="3600" dirty="0" smtClean="0"/>
            </a:br>
            <a:r>
              <a:rPr lang="en-US" sz="2000" dirty="0" smtClean="0"/>
              <a:t>YN </a:t>
            </a:r>
            <a:r>
              <a:rPr lang="en-US" sz="2000" dirty="0"/>
              <a:t>rights on this landscape were reserved in perpetuity by </a:t>
            </a:r>
            <a:r>
              <a:rPr lang="en-US" sz="2000" dirty="0" smtClean="0"/>
              <a:t>(a Stevens) Treaty</a:t>
            </a:r>
            <a:endParaRPr lang="en-US" sz="2000" dirty="0"/>
          </a:p>
        </p:txBody>
      </p:sp>
      <p:sp>
        <p:nvSpPr>
          <p:cNvPr id="5" name="TextBox 4"/>
          <p:cNvSpPr txBox="1"/>
          <p:nvPr/>
        </p:nvSpPr>
        <p:spPr>
          <a:xfrm>
            <a:off x="1676400" y="5257800"/>
            <a:ext cx="3200400" cy="1292662"/>
          </a:xfrm>
          <a:prstGeom prst="rect">
            <a:avLst/>
          </a:prstGeom>
          <a:solidFill>
            <a:schemeClr val="accent6"/>
          </a:solidFill>
        </p:spPr>
        <p:txBody>
          <a:bodyPr wrap="square" rtlCol="0">
            <a:spAutoFit/>
          </a:bodyPr>
          <a:lstStyle/>
          <a:p>
            <a:r>
              <a:rPr lang="en-US" sz="3600" dirty="0">
                <a:solidFill>
                  <a:prstClr val="black"/>
                </a:solidFill>
              </a:rPr>
              <a:t>Treaty of 1855</a:t>
            </a:r>
            <a:br>
              <a:rPr lang="en-US" sz="3600" dirty="0">
                <a:solidFill>
                  <a:prstClr val="black"/>
                </a:solidFill>
              </a:rPr>
            </a:br>
            <a:r>
              <a:rPr lang="en-US" sz="1400" dirty="0">
                <a:solidFill>
                  <a:prstClr val="black"/>
                </a:solidFill>
              </a:rPr>
              <a:t>Reserved 1.4 Million Acre Reservation</a:t>
            </a:r>
            <a:br>
              <a:rPr lang="en-US" sz="1400" dirty="0">
                <a:solidFill>
                  <a:prstClr val="black"/>
                </a:solidFill>
              </a:rPr>
            </a:br>
            <a:r>
              <a:rPr lang="en-US" sz="1400" dirty="0">
                <a:solidFill>
                  <a:prstClr val="black"/>
                </a:solidFill>
              </a:rPr>
              <a:t>With Treaty Irrigation (and other)  Rights (Winters)</a:t>
            </a:r>
          </a:p>
        </p:txBody>
      </p:sp>
      <p:cxnSp>
        <p:nvCxnSpPr>
          <p:cNvPr id="7" name="Straight Arrow Connector 6"/>
          <p:cNvCxnSpPr/>
          <p:nvPr/>
        </p:nvCxnSpPr>
        <p:spPr>
          <a:xfrm flipV="1">
            <a:off x="4648200" y="5562600"/>
            <a:ext cx="990600" cy="762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391400" y="3962401"/>
            <a:ext cx="3048000" cy="1723549"/>
          </a:xfrm>
          <a:prstGeom prst="rect">
            <a:avLst/>
          </a:prstGeom>
          <a:solidFill>
            <a:schemeClr val="accent6"/>
          </a:solidFill>
        </p:spPr>
        <p:txBody>
          <a:bodyPr wrap="square" rtlCol="0">
            <a:spAutoFit/>
          </a:bodyPr>
          <a:lstStyle/>
          <a:p>
            <a:r>
              <a:rPr lang="en-US" sz="3600" dirty="0">
                <a:solidFill>
                  <a:prstClr val="black"/>
                </a:solidFill>
              </a:rPr>
              <a:t>Treaty of 1855</a:t>
            </a:r>
            <a:br>
              <a:rPr lang="en-US" sz="3600" dirty="0">
                <a:solidFill>
                  <a:prstClr val="black"/>
                </a:solidFill>
              </a:rPr>
            </a:br>
            <a:r>
              <a:rPr lang="en-US" sz="1400" dirty="0">
                <a:solidFill>
                  <a:prstClr val="black"/>
                </a:solidFill>
              </a:rPr>
              <a:t> Reserved Fishing and other rights on 10 Million Acres</a:t>
            </a:r>
            <a:br>
              <a:rPr lang="en-US" sz="1400" dirty="0">
                <a:solidFill>
                  <a:prstClr val="black"/>
                </a:solidFill>
              </a:rPr>
            </a:br>
            <a:r>
              <a:rPr lang="en-US" sz="1400" dirty="0">
                <a:solidFill>
                  <a:prstClr val="black"/>
                </a:solidFill>
              </a:rPr>
              <a:t>With Treaty </a:t>
            </a:r>
            <a:r>
              <a:rPr lang="en-US" sz="1400" dirty="0" err="1">
                <a:solidFill>
                  <a:prstClr val="black"/>
                </a:solidFill>
              </a:rPr>
              <a:t>Instream</a:t>
            </a:r>
            <a:r>
              <a:rPr lang="en-US" sz="1400" dirty="0">
                <a:solidFill>
                  <a:prstClr val="black"/>
                </a:solidFill>
              </a:rPr>
              <a:t> Flow, hunting, fishing, etc. Rights (</a:t>
            </a:r>
            <a:r>
              <a:rPr lang="en-US" sz="1400" dirty="0" err="1">
                <a:solidFill>
                  <a:prstClr val="black"/>
                </a:solidFill>
              </a:rPr>
              <a:t>Winans</a:t>
            </a:r>
            <a:r>
              <a:rPr lang="en-US" sz="1400" dirty="0">
                <a:solidFill>
                  <a:prstClr val="black"/>
                </a:solidFill>
              </a:rPr>
              <a:t>, </a:t>
            </a:r>
            <a:r>
              <a:rPr lang="en-US" sz="1400" dirty="0" err="1">
                <a:solidFill>
                  <a:prstClr val="black"/>
                </a:solidFill>
              </a:rPr>
              <a:t>Quackenbush</a:t>
            </a:r>
            <a:r>
              <a:rPr lang="en-US" sz="1400" dirty="0">
                <a:solidFill>
                  <a:prstClr val="black"/>
                </a:solidFill>
              </a:rPr>
              <a:t>, </a:t>
            </a:r>
            <a:r>
              <a:rPr lang="en-US" sz="1400" dirty="0" err="1">
                <a:solidFill>
                  <a:prstClr val="black"/>
                </a:solidFill>
              </a:rPr>
              <a:t>Acquavella</a:t>
            </a:r>
            <a:r>
              <a:rPr lang="en-US" sz="1400" dirty="0">
                <a:solidFill>
                  <a:prstClr val="black"/>
                </a:solidFill>
              </a:rPr>
              <a:t> et al)</a:t>
            </a:r>
          </a:p>
        </p:txBody>
      </p:sp>
      <p:cxnSp>
        <p:nvCxnSpPr>
          <p:cNvPr id="10" name="Straight Arrow Connector 9"/>
          <p:cNvCxnSpPr/>
          <p:nvPr/>
        </p:nvCxnSpPr>
        <p:spPr>
          <a:xfrm rot="10800000" flipV="1">
            <a:off x="6934200" y="4419600"/>
            <a:ext cx="533400" cy="762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876800" y="461880"/>
            <a:ext cx="6260431" cy="1460584"/>
          </a:xfrm>
        </p:spPr>
        <p:txBody>
          <a:bodyPr>
            <a:normAutofit fontScale="92500" lnSpcReduction="10000"/>
          </a:bodyPr>
          <a:lstStyle/>
          <a:p>
            <a:pPr marL="0" lvl="0" indent="0">
              <a:lnSpc>
                <a:spcPct val="100000"/>
              </a:lnSpc>
              <a:spcBef>
                <a:spcPct val="20000"/>
              </a:spcBef>
              <a:buNone/>
            </a:pPr>
            <a:r>
              <a:rPr lang="en-US" sz="2400" i="1" dirty="0">
                <a:solidFill>
                  <a:prstClr val="black"/>
                </a:solidFill>
              </a:rPr>
              <a:t>Our people who signed the Treaty were not educated, but they knew what was important to them</a:t>
            </a:r>
            <a:r>
              <a:rPr lang="en-US" sz="2400" b="1" i="1" dirty="0">
                <a:solidFill>
                  <a:prstClr val="black"/>
                </a:solidFill>
              </a:rPr>
              <a:t>. </a:t>
            </a:r>
            <a:endParaRPr lang="en-US" sz="2400" b="1" i="1" dirty="0" smtClean="0">
              <a:solidFill>
                <a:prstClr val="black"/>
              </a:solidFill>
            </a:endParaRPr>
          </a:p>
          <a:p>
            <a:pPr marL="0" lvl="0" indent="0">
              <a:lnSpc>
                <a:spcPct val="100000"/>
              </a:lnSpc>
              <a:spcBef>
                <a:spcPct val="20000"/>
              </a:spcBef>
              <a:buNone/>
            </a:pPr>
            <a:r>
              <a:rPr lang="en-US" sz="2400" b="1" i="1" dirty="0" smtClean="0">
                <a:solidFill>
                  <a:prstClr val="black"/>
                </a:solidFill>
              </a:rPr>
              <a:t>They </a:t>
            </a:r>
            <a:r>
              <a:rPr lang="en-US" sz="2400" b="1" i="1" dirty="0">
                <a:solidFill>
                  <a:prstClr val="black"/>
                </a:solidFill>
              </a:rPr>
              <a:t>knew what they needed to live.</a:t>
            </a:r>
          </a:p>
          <a:p>
            <a:pPr lvl="2">
              <a:lnSpc>
                <a:spcPct val="100000"/>
              </a:lnSpc>
              <a:spcBef>
                <a:spcPct val="20000"/>
              </a:spcBef>
            </a:pPr>
            <a:r>
              <a:rPr lang="en-US" sz="2400" dirty="0">
                <a:solidFill>
                  <a:prstClr val="black"/>
                </a:solidFill>
              </a:rPr>
              <a:t>Yakama Tribal Council Member</a:t>
            </a:r>
          </a:p>
          <a:p>
            <a:endParaRPr lang="en-US" dirty="0"/>
          </a:p>
        </p:txBody>
      </p:sp>
    </p:spTree>
    <p:extLst>
      <p:ext uri="{BB962C8B-B14F-4D97-AF65-F5344CB8AC3E}">
        <p14:creationId xmlns:p14="http://schemas.microsoft.com/office/powerpoint/2010/main" val="6993245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 What Did They Need To Survive?</a:t>
            </a:r>
            <a:br>
              <a:rPr lang="en-US" dirty="0" smtClean="0"/>
            </a:br>
            <a:r>
              <a:rPr lang="en-US" dirty="0" smtClean="0"/>
              <a:t> First, the Water</a:t>
            </a:r>
            <a:endParaRPr lang="en-US" dirty="0"/>
          </a:p>
        </p:txBody>
      </p:sp>
      <p:sp>
        <p:nvSpPr>
          <p:cNvPr id="3" name="Content Placeholder 2"/>
          <p:cNvSpPr>
            <a:spLocks noGrp="1"/>
          </p:cNvSpPr>
          <p:nvPr>
            <p:ph idx="1"/>
          </p:nvPr>
        </p:nvSpPr>
        <p:spPr/>
        <p:txBody>
          <a:bodyPr>
            <a:normAutofit lnSpcReduction="10000"/>
          </a:bodyPr>
          <a:lstStyle/>
          <a:p>
            <a:r>
              <a:rPr lang="en-US" i="1" dirty="0"/>
              <a:t>The people were profoundly grateful. They had been taught since time immemorial by </a:t>
            </a:r>
            <a:r>
              <a:rPr lang="en-US" i="1" dirty="0" smtClean="0"/>
              <a:t>“great prophets” </a:t>
            </a:r>
            <a:r>
              <a:rPr lang="en-US" i="1" dirty="0"/>
              <a:t>of </a:t>
            </a:r>
            <a:r>
              <a:rPr lang="en-US" i="1" dirty="0" smtClean="0"/>
              <a:t>“laws </a:t>
            </a:r>
            <a:r>
              <a:rPr lang="en-US" i="1" dirty="0"/>
              <a:t>that had been </a:t>
            </a:r>
            <a:r>
              <a:rPr lang="en-US" i="1" dirty="0" smtClean="0"/>
              <a:t>established” </a:t>
            </a:r>
            <a:r>
              <a:rPr lang="en-US" i="1" dirty="0"/>
              <a:t>to know of the Creator‘s existence: </a:t>
            </a:r>
            <a:r>
              <a:rPr lang="en-US" i="1" dirty="0" smtClean="0"/>
              <a:t>“first</a:t>
            </a:r>
            <a:r>
              <a:rPr lang="en-US" i="1" dirty="0"/>
              <a:t>, the water; second, the salmon; third, the big game; fourth, the roots; and fifth, the berries</a:t>
            </a:r>
            <a:r>
              <a:rPr lang="en-US" i="1" dirty="0" smtClean="0"/>
              <a:t>.”</a:t>
            </a:r>
          </a:p>
          <a:p>
            <a:endParaRPr lang="en-US" dirty="0"/>
          </a:p>
          <a:p>
            <a:pPr marL="0" indent="0">
              <a:buNone/>
            </a:pPr>
            <a:r>
              <a:rPr lang="en-US" b="1" dirty="0" smtClean="0"/>
              <a:t>FINDING </a:t>
            </a:r>
            <a:r>
              <a:rPr lang="en-US" b="1" dirty="0"/>
              <a:t>CHIEF KAMIAKIN </a:t>
            </a:r>
            <a:endParaRPr lang="en-US" dirty="0"/>
          </a:p>
          <a:p>
            <a:r>
              <a:rPr lang="en-US" b="1" dirty="0"/>
              <a:t>The Life and Legacy of a Northwest Patriot </a:t>
            </a:r>
            <a:endParaRPr lang="en-US" dirty="0"/>
          </a:p>
          <a:p>
            <a:r>
              <a:rPr lang="en-US" b="1" dirty="0"/>
              <a:t>Text by Richard D. </a:t>
            </a:r>
            <a:r>
              <a:rPr lang="en-US" b="1" dirty="0" err="1"/>
              <a:t>Scheuerman</a:t>
            </a:r>
            <a:r>
              <a:rPr lang="en-US" b="1" dirty="0"/>
              <a:t> and Michael O. Finley </a:t>
            </a:r>
            <a:endParaRPr lang="en-US" dirty="0"/>
          </a:p>
          <a:p>
            <a:r>
              <a:rPr lang="en-US" b="1" dirty="0"/>
              <a:t>Introduction by Albert </a:t>
            </a:r>
            <a:r>
              <a:rPr lang="en-US" b="1" dirty="0" err="1"/>
              <a:t>Redstar</a:t>
            </a:r>
            <a:r>
              <a:rPr lang="en-US" b="1" dirty="0"/>
              <a:t> Andrews </a:t>
            </a:r>
            <a:endParaRPr lang="en-US" i="1" dirty="0" smtClean="0"/>
          </a:p>
          <a:p>
            <a:r>
              <a:rPr lang="en-US" sz="1200" dirty="0">
                <a:hlinkClick r:id="rId2"/>
              </a:rPr>
              <a:t>https://</a:t>
            </a:r>
            <a:r>
              <a:rPr lang="en-US" sz="1200" dirty="0" smtClean="0">
                <a:hlinkClick r:id="rId2"/>
              </a:rPr>
              <a:t>rdscheuerman.files.wordpress.com/2009/11/finding-chief-kamiakin-2008.pdf</a:t>
            </a:r>
            <a:endParaRPr lang="en-US" sz="1200" dirty="0" smtClean="0"/>
          </a:p>
          <a:p>
            <a:endParaRPr lang="en-US" dirty="0"/>
          </a:p>
        </p:txBody>
      </p:sp>
    </p:spTree>
    <p:extLst>
      <p:ext uri="{BB962C8B-B14F-4D97-AF65-F5344CB8AC3E}">
        <p14:creationId xmlns:p14="http://schemas.microsoft.com/office/powerpoint/2010/main" val="387166520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838200" y="365125"/>
            <a:ext cx="5321968" cy="1325563"/>
          </a:xfrm>
        </p:spPr>
        <p:txBody>
          <a:bodyPr/>
          <a:lstStyle/>
          <a:p>
            <a:r>
              <a:rPr lang="en-US" altLang="en-US" dirty="0" smtClean="0"/>
              <a:t>The </a:t>
            </a:r>
            <a:r>
              <a:rPr lang="en-US" altLang="en-US" dirty="0"/>
              <a:t>Unquantified Sea</a:t>
            </a:r>
          </a:p>
        </p:txBody>
      </p:sp>
      <p:sp>
        <p:nvSpPr>
          <p:cNvPr id="26627" name="Rectangle 3"/>
          <p:cNvSpPr>
            <a:spLocks noGrp="1" noChangeArrowheads="1"/>
          </p:cNvSpPr>
          <p:nvPr>
            <p:ph type="body" idx="1"/>
          </p:nvPr>
        </p:nvSpPr>
        <p:spPr>
          <a:xfrm>
            <a:off x="838200" y="1825625"/>
            <a:ext cx="5001126" cy="4351338"/>
          </a:xfrm>
        </p:spPr>
        <p:txBody>
          <a:bodyPr>
            <a:normAutofit lnSpcReduction="10000"/>
          </a:bodyPr>
          <a:lstStyle/>
          <a:p>
            <a:pPr>
              <a:lnSpc>
                <a:spcPct val="80000"/>
              </a:lnSpc>
            </a:pPr>
            <a:r>
              <a:rPr lang="en-US" altLang="en-US" sz="2000" dirty="0"/>
              <a:t>When the United States created the State of Washington, they didn’t give us all the water.  They held some back to meet pre-existing commitments.  Everything we do as a State is floating on top of this unquantified sea of federal obligations.</a:t>
            </a:r>
          </a:p>
          <a:p>
            <a:pPr lvl="1">
              <a:lnSpc>
                <a:spcPct val="80000"/>
              </a:lnSpc>
            </a:pPr>
            <a:r>
              <a:rPr lang="en-US" altLang="en-US" sz="1800" dirty="0">
                <a:sym typeface="WP MathA" pitchFamily="2" charset="2"/>
              </a:rPr>
              <a:t>State Sen. Karen Fraser</a:t>
            </a:r>
          </a:p>
          <a:p>
            <a:pPr marL="0" indent="0">
              <a:lnSpc>
                <a:spcPct val="80000"/>
              </a:lnSpc>
              <a:buNone/>
            </a:pPr>
            <a:endParaRPr lang="en-US" altLang="en-US" sz="2000" dirty="0" smtClean="0"/>
          </a:p>
          <a:p>
            <a:pPr>
              <a:lnSpc>
                <a:spcPct val="80000"/>
              </a:lnSpc>
            </a:pPr>
            <a:r>
              <a:rPr lang="en-US" altLang="en-US" sz="2000" dirty="0" smtClean="0"/>
              <a:t>Protection </a:t>
            </a:r>
            <a:r>
              <a:rPr lang="en-US" altLang="en-US" sz="2000" dirty="0"/>
              <a:t>of Treaty rights is </a:t>
            </a:r>
            <a:r>
              <a:rPr lang="en-US" altLang="en-US" sz="2000" dirty="0">
                <a:sym typeface="WP TypographicSymbols" pitchFamily="2" charset="0"/>
              </a:rPr>
              <a:t>a </a:t>
            </a:r>
            <a:r>
              <a:rPr lang="en-US" altLang="en-US" sz="2000" dirty="0"/>
              <a:t>solemn obligation of federal gov. and “no principle of federalism requires the federal government to defer to the states in their protection”.</a:t>
            </a:r>
          </a:p>
          <a:p>
            <a:pPr>
              <a:lnSpc>
                <a:spcPct val="80000"/>
              </a:lnSpc>
              <a:buFontTx/>
              <a:buNone/>
            </a:pPr>
            <a:endParaRPr lang="en-US" altLang="en-US" sz="2000" dirty="0">
              <a:sym typeface="WP MathA" pitchFamily="2" charset="2"/>
            </a:endParaRPr>
          </a:p>
          <a:p>
            <a:pPr>
              <a:lnSpc>
                <a:spcPct val="80000"/>
              </a:lnSpc>
            </a:pPr>
            <a:r>
              <a:rPr lang="en-US" altLang="en-US" sz="2000" dirty="0"/>
              <a:t>Admission to Union had no effect on treaty rights, but imposed obligation to “observe and carry out the provisions” of the treaties.</a:t>
            </a:r>
          </a:p>
          <a:p>
            <a:pPr>
              <a:lnSpc>
                <a:spcPct val="80000"/>
              </a:lnSpc>
              <a:buFontTx/>
              <a:buNone/>
            </a:pPr>
            <a:endParaRPr lang="en-US" altLang="en-US" sz="2000" dirty="0"/>
          </a:p>
          <a:p>
            <a:pPr>
              <a:lnSpc>
                <a:spcPct val="80000"/>
              </a:lnSpc>
            </a:pPr>
            <a:endParaRPr lang="en-US" altLang="en-US" sz="2000" dirty="0"/>
          </a:p>
        </p:txBody>
      </p:sp>
      <p:pic>
        <p:nvPicPr>
          <p:cNvPr id="2" name="Picture 1"/>
          <p:cNvPicPr>
            <a:picLocks noChangeAspect="1"/>
          </p:cNvPicPr>
          <p:nvPr/>
        </p:nvPicPr>
        <p:blipFill>
          <a:blip r:embed="rId2"/>
          <a:stretch>
            <a:fillRect/>
          </a:stretch>
        </p:blipFill>
        <p:spPr>
          <a:xfrm>
            <a:off x="6676507" y="937624"/>
            <a:ext cx="4999153" cy="4377307"/>
          </a:xfrm>
          <a:prstGeom prst="rect">
            <a:avLst/>
          </a:prstGeom>
        </p:spPr>
      </p:pic>
      <p:sp>
        <p:nvSpPr>
          <p:cNvPr id="5" name="TextBox 4"/>
          <p:cNvSpPr txBox="1"/>
          <p:nvPr/>
        </p:nvSpPr>
        <p:spPr>
          <a:xfrm>
            <a:off x="10529061" y="5068710"/>
            <a:ext cx="1013419" cy="24622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white"/>
                </a:solidFill>
                <a:effectLst/>
                <a:uLnTx/>
                <a:uFillTx/>
              </a:rPr>
              <a:t>Tom Ring photo</a:t>
            </a:r>
          </a:p>
        </p:txBody>
      </p:sp>
      <p:sp>
        <p:nvSpPr>
          <p:cNvPr id="6" name="TextBox 5"/>
          <p:cNvSpPr txBox="1"/>
          <p:nvPr/>
        </p:nvSpPr>
        <p:spPr>
          <a:xfrm>
            <a:off x="6840415" y="5418501"/>
            <a:ext cx="4384534"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black"/>
                </a:solidFill>
                <a:effectLst/>
                <a:uLnTx/>
                <a:uFillTx/>
              </a:rPr>
              <a:t>Sockeye reintroduced to Cle </a:t>
            </a:r>
            <a:r>
              <a:rPr kumimoji="0" lang="en-US" sz="1400" b="0" i="0" u="none" strike="noStrike" kern="0" cap="none" spc="0" normalizeH="0" baseline="0" noProof="0" dirty="0" err="1" smtClean="0">
                <a:ln>
                  <a:noFill/>
                </a:ln>
                <a:solidFill>
                  <a:prstClr val="black"/>
                </a:solidFill>
                <a:effectLst/>
                <a:uLnTx/>
                <a:uFillTx/>
              </a:rPr>
              <a:t>Elum</a:t>
            </a:r>
            <a:r>
              <a:rPr kumimoji="0" lang="en-US" sz="1400" b="0" i="0" u="none" strike="noStrike" kern="0" cap="none" spc="0" normalizeH="0" baseline="0" noProof="0" dirty="0" smtClean="0">
                <a:ln>
                  <a:noFill/>
                </a:ln>
                <a:solidFill>
                  <a:prstClr val="black"/>
                </a:solidFill>
                <a:effectLst/>
                <a:uLnTx/>
                <a:uFillTx/>
              </a:rPr>
              <a:t> River by Yakama Nation</a:t>
            </a:r>
          </a:p>
        </p:txBody>
      </p:sp>
    </p:spTree>
    <p:extLst>
      <p:ext uri="{BB962C8B-B14F-4D97-AF65-F5344CB8AC3E}">
        <p14:creationId xmlns:p14="http://schemas.microsoft.com/office/powerpoint/2010/main" val="33199219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8101264" cy="625642"/>
          </a:xfrm>
        </p:spPr>
        <p:txBody>
          <a:bodyPr>
            <a:normAutofit/>
          </a:bodyPr>
          <a:lstStyle/>
          <a:p>
            <a:r>
              <a:rPr lang="en-US" sz="2800" dirty="0" smtClean="0"/>
              <a:t>After the Treaty: Cheap Water Meets Cheap Land</a:t>
            </a:r>
            <a:endParaRPr lang="en-US" sz="2800" dirty="0"/>
          </a:p>
        </p:txBody>
      </p:sp>
      <p:pic>
        <p:nvPicPr>
          <p:cNvPr id="5" name="Content Placeholder 4"/>
          <p:cNvPicPr>
            <a:picLocks noGrp="1" noChangeAspect="1"/>
          </p:cNvPicPr>
          <p:nvPr>
            <p:ph idx="1"/>
          </p:nvPr>
        </p:nvPicPr>
        <p:blipFill>
          <a:blip r:embed="rId2"/>
          <a:stretch>
            <a:fillRect/>
          </a:stretch>
        </p:blipFill>
        <p:spPr>
          <a:xfrm>
            <a:off x="8278369" y="0"/>
            <a:ext cx="3913631" cy="6858000"/>
          </a:xfrm>
          <a:prstGeom prst="rect">
            <a:avLst/>
          </a:prstGeom>
        </p:spPr>
      </p:pic>
      <p:sp>
        <p:nvSpPr>
          <p:cNvPr id="6" name="Content Placeholder 2"/>
          <p:cNvSpPr txBox="1">
            <a:spLocks/>
          </p:cNvSpPr>
          <p:nvPr/>
        </p:nvSpPr>
        <p:spPr>
          <a:xfrm>
            <a:off x="8278369" y="6015790"/>
            <a:ext cx="4090736" cy="842210"/>
          </a:xfrm>
          <a:prstGeom prst="rect">
            <a:avLst/>
          </a:prstGeom>
        </p:spPr>
        <p:txBody>
          <a:bodyPr vert="horz" lIns="91440" tIns="45720" rIns="91440" bIns="45720" rtlCol="0">
            <a:normAutofit fontScale="4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Application of James M. Perry to purchase land in Four Lakes, Spokane County, Washington Territory.... contract no. 23036, issued by the Northern Pacific Railroad Co. Western Land Dept., dated July 28, 1880. Title assigned by cataloger </a:t>
            </a:r>
          </a:p>
          <a:p>
            <a:r>
              <a:rPr lang="en-US" sz="2000" dirty="0" smtClean="0">
                <a:hlinkClick r:id="rId3"/>
              </a:rPr>
              <a:t>http://www.washingtonhistory.org/collections/item.aspx?irn=51090&amp;record=5</a:t>
            </a:r>
            <a:endParaRPr lang="en-US" sz="2000" dirty="0"/>
          </a:p>
        </p:txBody>
      </p:sp>
      <p:pic>
        <p:nvPicPr>
          <p:cNvPr id="7" name="Picture 6"/>
          <p:cNvPicPr>
            <a:picLocks noChangeAspect="1"/>
          </p:cNvPicPr>
          <p:nvPr/>
        </p:nvPicPr>
        <p:blipFill>
          <a:blip r:embed="rId4"/>
          <a:stretch>
            <a:fillRect/>
          </a:stretch>
        </p:blipFill>
        <p:spPr>
          <a:xfrm>
            <a:off x="574337" y="625643"/>
            <a:ext cx="6330060" cy="4871614"/>
          </a:xfrm>
          <a:prstGeom prst="rect">
            <a:avLst/>
          </a:prstGeom>
        </p:spPr>
      </p:pic>
      <p:sp>
        <p:nvSpPr>
          <p:cNvPr id="8" name="Content Placeholder 2"/>
          <p:cNvSpPr txBox="1">
            <a:spLocks/>
          </p:cNvSpPr>
          <p:nvPr/>
        </p:nvSpPr>
        <p:spPr>
          <a:xfrm>
            <a:off x="-1" y="5497258"/>
            <a:ext cx="8029075" cy="16209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smtClean="0"/>
              <a:t>These irrigation promoters invited farmers to view their rig on the banks of the Snake River around 1900. Copyright: Historic Photo Archives, Portland, Oregon</a:t>
            </a:r>
            <a:r>
              <a:rPr lang="en-US" sz="1800" dirty="0" smtClean="0"/>
              <a:t>.</a:t>
            </a:r>
            <a:endParaRPr lang="en-US" sz="1800" dirty="0"/>
          </a:p>
        </p:txBody>
      </p:sp>
      <p:sp>
        <p:nvSpPr>
          <p:cNvPr id="9" name="Rectangle 8"/>
          <p:cNvSpPr/>
          <p:nvPr/>
        </p:nvSpPr>
        <p:spPr>
          <a:xfrm>
            <a:off x="1478048" y="625642"/>
            <a:ext cx="4450449" cy="369332"/>
          </a:xfrm>
          <a:prstGeom prst="rect">
            <a:avLst/>
          </a:prstGeom>
        </p:spPr>
        <p:txBody>
          <a:bodyPr wrap="none">
            <a:spAutoFit/>
          </a:bodyPr>
          <a:lstStyle/>
          <a:p>
            <a:r>
              <a:rPr lang="en-US" dirty="0" smtClean="0">
                <a:hlinkClick r:id="rId5"/>
              </a:rPr>
              <a:t>https://www.nwcouncil.org/history/Irrigation</a:t>
            </a:r>
            <a:endParaRPr lang="en-US" dirty="0"/>
          </a:p>
        </p:txBody>
      </p:sp>
    </p:spTree>
    <p:extLst>
      <p:ext uri="{BB962C8B-B14F-4D97-AF65-F5344CB8AC3E}">
        <p14:creationId xmlns:p14="http://schemas.microsoft.com/office/powerpoint/2010/main" val="270849142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1487" y="101882"/>
            <a:ext cx="4476750" cy="1447800"/>
          </a:xfrm>
          <a:prstGeom prst="rect">
            <a:avLst/>
          </a:prstGeom>
        </p:spPr>
      </p:pic>
      <p:pic>
        <p:nvPicPr>
          <p:cNvPr id="5" name="Picture 4"/>
          <p:cNvPicPr>
            <a:picLocks noChangeAspect="1"/>
          </p:cNvPicPr>
          <p:nvPr/>
        </p:nvPicPr>
        <p:blipFill>
          <a:blip r:embed="rId3"/>
          <a:stretch>
            <a:fillRect/>
          </a:stretch>
        </p:blipFill>
        <p:spPr>
          <a:xfrm>
            <a:off x="836509" y="1549682"/>
            <a:ext cx="2844135" cy="4932234"/>
          </a:xfrm>
          <a:prstGeom prst="rect">
            <a:avLst/>
          </a:prstGeom>
        </p:spPr>
      </p:pic>
      <p:pic>
        <p:nvPicPr>
          <p:cNvPr id="6" name="Picture 5"/>
          <p:cNvPicPr>
            <a:picLocks noChangeAspect="1"/>
          </p:cNvPicPr>
          <p:nvPr/>
        </p:nvPicPr>
        <p:blipFill>
          <a:blip r:embed="rId4"/>
          <a:stretch>
            <a:fillRect/>
          </a:stretch>
        </p:blipFill>
        <p:spPr>
          <a:xfrm>
            <a:off x="5313259" y="0"/>
            <a:ext cx="5827983" cy="5697947"/>
          </a:xfrm>
          <a:prstGeom prst="rect">
            <a:avLst/>
          </a:prstGeom>
        </p:spPr>
      </p:pic>
      <p:sp>
        <p:nvSpPr>
          <p:cNvPr id="7" name="Rectangle 6"/>
          <p:cNvSpPr/>
          <p:nvPr/>
        </p:nvSpPr>
        <p:spPr>
          <a:xfrm>
            <a:off x="3994484" y="5799828"/>
            <a:ext cx="8197516" cy="1200329"/>
          </a:xfrm>
          <a:prstGeom prst="rect">
            <a:avLst/>
          </a:prstGeom>
        </p:spPr>
        <p:txBody>
          <a:bodyPr wrap="square">
            <a:spAutoFit/>
          </a:bodyPr>
          <a:lstStyle/>
          <a:p>
            <a:r>
              <a:rPr lang="en-US" dirty="0"/>
              <a:t>The Northern Pacific was able to sell irrigated land for as much as $40 to $50 per acre as compared with $2.60 per acre for dry land, a powerful inducement for the railroad to fund irrigation</a:t>
            </a:r>
            <a:r>
              <a:rPr lang="en-US" dirty="0" smtClean="0"/>
              <a:t>.    </a:t>
            </a:r>
            <a:r>
              <a:rPr lang="en-US" dirty="0" smtClean="0">
                <a:hlinkClick r:id="rId5"/>
              </a:rPr>
              <a:t> </a:t>
            </a:r>
            <a:r>
              <a:rPr lang="en-US" dirty="0">
                <a:hlinkClick r:id="rId5"/>
              </a:rPr>
              <a:t>http://www.historylink.org/File/7651</a:t>
            </a:r>
            <a:endParaRPr lang="en-US" dirty="0"/>
          </a:p>
          <a:p>
            <a:endParaRPr lang="en-US" dirty="0"/>
          </a:p>
        </p:txBody>
      </p:sp>
    </p:spTree>
    <p:extLst>
      <p:ext uri="{BB962C8B-B14F-4D97-AF65-F5344CB8AC3E}">
        <p14:creationId xmlns:p14="http://schemas.microsoft.com/office/powerpoint/2010/main" val="26735550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1604" y="22884"/>
            <a:ext cx="2695072" cy="2218214"/>
          </a:xfrm>
        </p:spPr>
        <p:txBody>
          <a:bodyPr>
            <a:normAutofit fontScale="90000"/>
          </a:bodyPr>
          <a:lstStyle/>
          <a:p>
            <a:r>
              <a:rPr lang="en-US" sz="3100" b="1" dirty="0" smtClean="0"/>
              <a:t>“THIS IS BY FAR THE BEST MONEY MAKING COUNTRY IN AMERICA”</a:t>
            </a:r>
            <a:endParaRPr lang="en-US" sz="3100" b="1" dirty="0"/>
          </a:p>
        </p:txBody>
      </p:sp>
      <p:pic>
        <p:nvPicPr>
          <p:cNvPr id="4" name="Picture 3"/>
          <p:cNvPicPr>
            <a:picLocks noChangeAspect="1"/>
          </p:cNvPicPr>
          <p:nvPr/>
        </p:nvPicPr>
        <p:blipFill>
          <a:blip r:embed="rId2"/>
          <a:stretch>
            <a:fillRect/>
          </a:stretch>
        </p:blipFill>
        <p:spPr>
          <a:xfrm>
            <a:off x="116304" y="22884"/>
            <a:ext cx="4038448" cy="6238382"/>
          </a:xfrm>
          <a:prstGeom prst="rect">
            <a:avLst/>
          </a:prstGeom>
        </p:spPr>
      </p:pic>
      <p:sp>
        <p:nvSpPr>
          <p:cNvPr id="5" name="Rectangle 4"/>
          <p:cNvSpPr/>
          <p:nvPr/>
        </p:nvSpPr>
        <p:spPr>
          <a:xfrm>
            <a:off x="293156" y="6261266"/>
            <a:ext cx="3983875" cy="646331"/>
          </a:xfrm>
          <a:prstGeom prst="rect">
            <a:avLst/>
          </a:prstGeom>
        </p:spPr>
        <p:txBody>
          <a:bodyPr wrap="square">
            <a:spAutoFit/>
          </a:bodyPr>
          <a:lstStyle/>
          <a:p>
            <a:r>
              <a:rPr lang="en-US" dirty="0">
                <a:hlinkClick r:id="rId3"/>
              </a:rPr>
              <a:t>http://</a:t>
            </a:r>
            <a:r>
              <a:rPr lang="en-US" dirty="0" smtClean="0">
                <a:hlinkClick r:id="rId3"/>
              </a:rPr>
              <a:t>www.historylink.org/Content/Media/Photos/Small/req126.JPG</a:t>
            </a:r>
            <a:endParaRPr lang="en-US" dirty="0"/>
          </a:p>
        </p:txBody>
      </p:sp>
      <p:pic>
        <p:nvPicPr>
          <p:cNvPr id="6" name="Picture 5"/>
          <p:cNvPicPr>
            <a:picLocks noChangeAspect="1"/>
          </p:cNvPicPr>
          <p:nvPr/>
        </p:nvPicPr>
        <p:blipFill>
          <a:blip r:embed="rId4"/>
          <a:stretch>
            <a:fillRect/>
          </a:stretch>
        </p:blipFill>
        <p:spPr>
          <a:xfrm>
            <a:off x="8527822" y="0"/>
            <a:ext cx="3895345" cy="6858000"/>
          </a:xfrm>
          <a:prstGeom prst="rect">
            <a:avLst/>
          </a:prstGeom>
        </p:spPr>
      </p:pic>
      <p:sp>
        <p:nvSpPr>
          <p:cNvPr id="7" name="Content Placeholder 2"/>
          <p:cNvSpPr>
            <a:spLocks noGrp="1"/>
          </p:cNvSpPr>
          <p:nvPr>
            <p:ph idx="1"/>
          </p:nvPr>
        </p:nvSpPr>
        <p:spPr>
          <a:xfrm>
            <a:off x="5101389" y="2556259"/>
            <a:ext cx="3249581" cy="4351338"/>
          </a:xfrm>
        </p:spPr>
        <p:txBody>
          <a:bodyPr>
            <a:normAutofit lnSpcReduction="10000"/>
          </a:bodyPr>
          <a:lstStyle/>
          <a:p>
            <a:pPr marL="0" indent="0">
              <a:buNone/>
            </a:pPr>
            <a:r>
              <a:rPr lang="en-US" b="1" dirty="0" smtClean="0"/>
              <a:t>Eastern Washington and Northern Idaho: being a description of the conditions and opportunities as they exist for the </a:t>
            </a:r>
            <a:r>
              <a:rPr lang="en-US" b="1" dirty="0" err="1" smtClean="0"/>
              <a:t>homeseeker</a:t>
            </a:r>
            <a:r>
              <a:rPr lang="en-US" b="1" dirty="0" smtClean="0"/>
              <a:t> and investor in this land of fortune</a:t>
            </a:r>
          </a:p>
          <a:p>
            <a:r>
              <a:rPr lang="en-US" b="1" dirty="0" smtClean="0"/>
              <a:t>1915 Prospectus</a:t>
            </a:r>
          </a:p>
          <a:p>
            <a:r>
              <a:rPr lang="en-US" sz="1400" dirty="0" smtClean="0">
                <a:hlinkClick r:id="rId5"/>
              </a:rPr>
              <a:t>http://www.washingtonhistory.org/collections/item.aspx?irn=10255&amp;record=227</a:t>
            </a:r>
            <a:endParaRPr lang="en-US" sz="1400" dirty="0" smtClean="0"/>
          </a:p>
          <a:p>
            <a:endParaRPr lang="en-US" sz="1400" dirty="0"/>
          </a:p>
        </p:txBody>
      </p:sp>
    </p:spTree>
    <p:extLst>
      <p:ext uri="{BB962C8B-B14F-4D97-AF65-F5344CB8AC3E}">
        <p14:creationId xmlns:p14="http://schemas.microsoft.com/office/powerpoint/2010/main" val="35176636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1023"/>
            <a:ext cx="10515600" cy="527410"/>
          </a:xfrm>
        </p:spPr>
        <p:txBody>
          <a:bodyPr>
            <a:normAutofit fontScale="90000"/>
          </a:bodyPr>
          <a:lstStyle/>
          <a:p>
            <a:r>
              <a:rPr lang="en-US" dirty="0" smtClean="0"/>
              <a:t>Go where you can work all th</a:t>
            </a:r>
            <a:r>
              <a:rPr lang="en-US" dirty="0" smtClean="0"/>
              <a:t>e time ????</a:t>
            </a:r>
            <a:endParaRPr lang="en-US" dirty="0"/>
          </a:p>
        </p:txBody>
      </p:sp>
      <p:sp>
        <p:nvSpPr>
          <p:cNvPr id="3" name="Content Placeholder 2"/>
          <p:cNvSpPr>
            <a:spLocks noGrp="1"/>
          </p:cNvSpPr>
          <p:nvPr>
            <p:ph idx="1"/>
          </p:nvPr>
        </p:nvSpPr>
        <p:spPr>
          <a:xfrm>
            <a:off x="133082" y="4855334"/>
            <a:ext cx="12058918" cy="2002665"/>
          </a:xfrm>
        </p:spPr>
        <p:txBody>
          <a:bodyPr>
            <a:normAutofit fontScale="92500"/>
          </a:bodyPr>
          <a:lstStyle/>
          <a:p>
            <a:r>
              <a:rPr lang="en-US" dirty="0" smtClean="0"/>
              <a:t>promotional pamphlet, "</a:t>
            </a:r>
            <a:r>
              <a:rPr lang="en-US" dirty="0" err="1" smtClean="0"/>
              <a:t>Homeseekers</a:t>
            </a:r>
            <a:r>
              <a:rPr lang="en-US" dirty="0" smtClean="0"/>
              <a:t>, how and where to secure a home," 30 pages, illustrated, published by the Northern Pacific Railroad Company, Land Department, St. Paul, Minnesota, C. W. Mott, General Emigration Agent, 1896; Eastern, central and western Washington described pp. 23-29; Includes land prices and description. </a:t>
            </a:r>
          </a:p>
          <a:p>
            <a:r>
              <a:rPr lang="en-US" dirty="0" smtClean="0">
                <a:hlinkClick r:id="rId2"/>
              </a:rPr>
              <a:t>http://www.washingtonhistory.org/collections/item.aspx?irn=54882&amp;record=2</a:t>
            </a:r>
            <a:endParaRPr lang="en-US" dirty="0" smtClean="0"/>
          </a:p>
          <a:p>
            <a:endParaRPr lang="en-US" dirty="0"/>
          </a:p>
        </p:txBody>
      </p:sp>
      <p:pic>
        <p:nvPicPr>
          <p:cNvPr id="4" name="Picture 3"/>
          <p:cNvPicPr>
            <a:picLocks noChangeAspect="1"/>
          </p:cNvPicPr>
          <p:nvPr/>
        </p:nvPicPr>
        <p:blipFill>
          <a:blip r:embed="rId3"/>
          <a:stretch>
            <a:fillRect/>
          </a:stretch>
        </p:blipFill>
        <p:spPr>
          <a:xfrm>
            <a:off x="6299590" y="782039"/>
            <a:ext cx="5917049" cy="3846082"/>
          </a:xfrm>
          <a:prstGeom prst="rect">
            <a:avLst/>
          </a:prstGeom>
        </p:spPr>
      </p:pic>
      <p:pic>
        <p:nvPicPr>
          <p:cNvPr id="5" name="Picture 4"/>
          <p:cNvPicPr>
            <a:picLocks noChangeAspect="1"/>
          </p:cNvPicPr>
          <p:nvPr/>
        </p:nvPicPr>
        <p:blipFill>
          <a:blip r:embed="rId4"/>
          <a:stretch>
            <a:fillRect/>
          </a:stretch>
        </p:blipFill>
        <p:spPr>
          <a:xfrm>
            <a:off x="133082" y="782039"/>
            <a:ext cx="5962918" cy="3846082"/>
          </a:xfrm>
          <a:prstGeom prst="rect">
            <a:avLst/>
          </a:prstGeom>
        </p:spPr>
      </p:pic>
    </p:spTree>
    <p:extLst>
      <p:ext uri="{BB962C8B-B14F-4D97-AF65-F5344CB8AC3E}">
        <p14:creationId xmlns:p14="http://schemas.microsoft.com/office/powerpoint/2010/main" val="12522612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3156284" cy="1325563"/>
          </a:xfrm>
        </p:spPr>
        <p:txBody>
          <a:bodyPr/>
          <a:lstStyle/>
          <a:p>
            <a:r>
              <a:rPr lang="en-US" dirty="0" smtClean="0"/>
              <a:t>Every Day is </a:t>
            </a:r>
            <a:br>
              <a:rPr lang="en-US" dirty="0" smtClean="0"/>
            </a:br>
            <a:r>
              <a:rPr lang="en-US" dirty="0" smtClean="0"/>
              <a:t>Salmon Day</a:t>
            </a:r>
            <a:endParaRPr lang="en-US" dirty="0"/>
          </a:p>
        </p:txBody>
      </p:sp>
      <p:sp>
        <p:nvSpPr>
          <p:cNvPr id="3" name="Content Placeholder 2"/>
          <p:cNvSpPr>
            <a:spLocks noGrp="1"/>
          </p:cNvSpPr>
          <p:nvPr>
            <p:ph idx="1"/>
          </p:nvPr>
        </p:nvSpPr>
        <p:spPr>
          <a:xfrm>
            <a:off x="295835" y="1825624"/>
            <a:ext cx="3698649" cy="4776881"/>
          </a:xfrm>
        </p:spPr>
        <p:txBody>
          <a:bodyPr>
            <a:normAutofit fontScale="70000" lnSpcReduction="20000"/>
          </a:bodyPr>
          <a:lstStyle/>
          <a:p>
            <a:pPr marL="0" indent="0">
              <a:buNone/>
            </a:pPr>
            <a:r>
              <a:rPr lang="en-US" dirty="0" smtClean="0"/>
              <a:t>Black and white photographic image of a Northern Pacific Railway Salmon Day parade float mounted on a flatbed truck, parked in front of the Olympic Hotel, Seattle, King County, WA, Mar. 1915. Six boxes with open sides displaying whole salmons are stacked on the visible side of the truck. A boy holding a fishing pole sits on top of the boxes. </a:t>
            </a:r>
            <a:r>
              <a:rPr lang="en-US" dirty="0" smtClean="0"/>
              <a:t>Signs </a:t>
            </a:r>
            <a:r>
              <a:rPr lang="en-US" dirty="0" smtClean="0"/>
              <a:t>on the truck: Every Day is Salmon Day, on all Northern Pacific Dining Cars, Greatest Dining Car Service in the World, Route of the Great Big Baked Potato; </a:t>
            </a:r>
            <a:r>
              <a:rPr lang="en-US" dirty="0" smtClean="0">
                <a:hlinkClick r:id="rId2"/>
              </a:rPr>
              <a:t>http</a:t>
            </a:r>
            <a:r>
              <a:rPr lang="en-US" dirty="0" smtClean="0">
                <a:hlinkClick r:id="rId2"/>
              </a:rPr>
              <a:t>://www.washingtonhistory.org/collections/item.aspx?irn=123694&amp;record=126</a:t>
            </a:r>
            <a:endParaRPr lang="en-US" dirty="0" smtClean="0"/>
          </a:p>
          <a:p>
            <a:endParaRPr lang="en-US" dirty="0"/>
          </a:p>
        </p:txBody>
      </p:sp>
      <p:pic>
        <p:nvPicPr>
          <p:cNvPr id="4" name="Picture 3"/>
          <p:cNvPicPr>
            <a:picLocks noChangeAspect="1"/>
          </p:cNvPicPr>
          <p:nvPr/>
        </p:nvPicPr>
        <p:blipFill>
          <a:blip r:embed="rId3"/>
          <a:stretch>
            <a:fillRect/>
          </a:stretch>
        </p:blipFill>
        <p:spPr>
          <a:xfrm>
            <a:off x="3994484" y="365125"/>
            <a:ext cx="7976756" cy="6237380"/>
          </a:xfrm>
          <a:prstGeom prst="rect">
            <a:avLst/>
          </a:prstGeom>
        </p:spPr>
      </p:pic>
    </p:spTree>
    <p:extLst>
      <p:ext uri="{BB962C8B-B14F-4D97-AF65-F5344CB8AC3E}">
        <p14:creationId xmlns:p14="http://schemas.microsoft.com/office/powerpoint/2010/main" val="13511946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1026"/>
          <p:cNvSpPr>
            <a:spLocks noGrp="1" noChangeArrowheads="1"/>
          </p:cNvSpPr>
          <p:nvPr>
            <p:ph type="title"/>
          </p:nvPr>
        </p:nvSpPr>
        <p:spPr/>
        <p:txBody>
          <a:bodyPr/>
          <a:lstStyle/>
          <a:p>
            <a:r>
              <a:rPr lang="en-US" dirty="0" smtClean="0"/>
              <a:t>The Obligatory Disclaimers</a:t>
            </a:r>
            <a:endParaRPr lang="en-US" dirty="0"/>
          </a:p>
        </p:txBody>
      </p:sp>
      <p:sp>
        <p:nvSpPr>
          <p:cNvPr id="126979" name="Rectangle 1027"/>
          <p:cNvSpPr>
            <a:spLocks noGrp="1" noChangeArrowheads="1"/>
          </p:cNvSpPr>
          <p:nvPr>
            <p:ph type="body" idx="1"/>
          </p:nvPr>
        </p:nvSpPr>
        <p:spPr/>
        <p:txBody>
          <a:bodyPr/>
          <a:lstStyle/>
          <a:p>
            <a:pPr>
              <a:lnSpc>
                <a:spcPct val="80000"/>
              </a:lnSpc>
              <a:buNone/>
            </a:pPr>
            <a:endParaRPr lang="en-US" sz="2400" dirty="0"/>
          </a:p>
          <a:p>
            <a:pPr lvl="1">
              <a:lnSpc>
                <a:spcPct val="80000"/>
              </a:lnSpc>
            </a:pPr>
            <a:r>
              <a:rPr lang="en-US" dirty="0" smtClean="0"/>
              <a:t>I </a:t>
            </a:r>
            <a:r>
              <a:rPr lang="en-US" dirty="0"/>
              <a:t>am not the Yakama Nation, but I work there, in service of the unholy union between the laws of nature and the laws of man</a:t>
            </a:r>
          </a:p>
          <a:p>
            <a:pPr lvl="1">
              <a:lnSpc>
                <a:spcPct val="80000"/>
              </a:lnSpc>
            </a:pPr>
            <a:endParaRPr lang="en-US" dirty="0"/>
          </a:p>
          <a:p>
            <a:pPr lvl="1">
              <a:lnSpc>
                <a:spcPct val="80000"/>
              </a:lnSpc>
            </a:pPr>
            <a:r>
              <a:rPr lang="en-US" dirty="0"/>
              <a:t>I do not speak for the Tribe, I am staff</a:t>
            </a:r>
          </a:p>
          <a:p>
            <a:pPr lvl="1">
              <a:lnSpc>
                <a:spcPct val="80000"/>
              </a:lnSpc>
            </a:pPr>
            <a:endParaRPr lang="en-US" dirty="0"/>
          </a:p>
          <a:p>
            <a:pPr lvl="1">
              <a:lnSpc>
                <a:spcPct val="80000"/>
              </a:lnSpc>
            </a:pPr>
            <a:r>
              <a:rPr lang="en-US" dirty="0"/>
              <a:t>No Treaty Rights were </a:t>
            </a:r>
            <a:r>
              <a:rPr lang="en-US" dirty="0" smtClean="0"/>
              <a:t>killed </a:t>
            </a:r>
            <a:r>
              <a:rPr lang="en-US" dirty="0"/>
              <a:t>injured </a:t>
            </a:r>
            <a:r>
              <a:rPr lang="en-US" dirty="0" smtClean="0"/>
              <a:t>defined, diminished, impaired, or abrogated in </a:t>
            </a:r>
            <a:r>
              <a:rPr lang="en-US" dirty="0"/>
              <a:t>the making of this </a:t>
            </a:r>
            <a:r>
              <a:rPr lang="en-US" dirty="0" smtClean="0"/>
              <a:t>talk</a:t>
            </a:r>
            <a:r>
              <a:rPr lang="en-US" dirty="0" smtClean="0"/>
              <a:t>.</a:t>
            </a:r>
          </a:p>
          <a:p>
            <a:pPr lvl="1">
              <a:lnSpc>
                <a:spcPct val="80000"/>
              </a:lnSpc>
            </a:pPr>
            <a:endParaRPr lang="en-US" dirty="0" smtClean="0"/>
          </a:p>
          <a:p>
            <a:pPr lvl="1">
              <a:lnSpc>
                <a:spcPct val="80000"/>
              </a:lnSpc>
            </a:pPr>
            <a:r>
              <a:rPr lang="en-US" dirty="0" smtClean="0"/>
              <a:t>All opinions expressed herein are my own based on poorly sourced and improperly cited research,</a:t>
            </a:r>
            <a:endParaRPr lang="en-US" dirty="0"/>
          </a:p>
        </p:txBody>
      </p:sp>
    </p:spTree>
    <p:extLst>
      <p:ext uri="{BB962C8B-B14F-4D97-AF65-F5344CB8AC3E}">
        <p14:creationId xmlns:p14="http://schemas.microsoft.com/office/powerpoint/2010/main" val="4334752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670183" cy="1325563"/>
          </a:xfrm>
        </p:spPr>
        <p:txBody>
          <a:bodyPr>
            <a:normAutofit/>
          </a:bodyPr>
          <a:lstStyle/>
          <a:p>
            <a:r>
              <a:rPr lang="en-US" dirty="0" smtClean="0"/>
              <a:t>The Scenic Highway</a:t>
            </a:r>
            <a:br>
              <a:rPr lang="en-US" dirty="0" smtClean="0"/>
            </a:br>
            <a:r>
              <a:rPr lang="en-US" dirty="0" smtClean="0"/>
              <a:t>Through the Land of Fortune</a:t>
            </a:r>
            <a:endParaRPr lang="en-US" dirty="0"/>
          </a:p>
        </p:txBody>
      </p:sp>
      <p:sp>
        <p:nvSpPr>
          <p:cNvPr id="3" name="Content Placeholder 2"/>
          <p:cNvSpPr>
            <a:spLocks noGrp="1"/>
          </p:cNvSpPr>
          <p:nvPr>
            <p:ph idx="1"/>
          </p:nvPr>
        </p:nvSpPr>
        <p:spPr>
          <a:xfrm>
            <a:off x="838200" y="1825625"/>
            <a:ext cx="5961845" cy="4351338"/>
          </a:xfrm>
        </p:spPr>
        <p:txBody>
          <a:bodyPr/>
          <a:lstStyle/>
          <a:p>
            <a:r>
              <a:rPr lang="en-US" dirty="0" smtClean="0"/>
              <a:t>Promotional pamphlet describing Homestead Laws, Location of U.S. Land Offices, and homestead lands still open, published by the Northern Pacific Railway, to encourage emigration and land settlement, 1911. 15 p.; map. </a:t>
            </a:r>
          </a:p>
          <a:p>
            <a:r>
              <a:rPr lang="en-US" dirty="0" smtClean="0">
                <a:hlinkClick r:id="rId2"/>
              </a:rPr>
              <a:t>http://www.washingtonhistory.org/collections/item.aspx?irn=65202&amp;record=252</a:t>
            </a:r>
            <a:endParaRPr lang="en-US" dirty="0"/>
          </a:p>
        </p:txBody>
      </p:sp>
      <p:pic>
        <p:nvPicPr>
          <p:cNvPr id="4" name="Picture 3"/>
          <p:cNvPicPr>
            <a:picLocks noChangeAspect="1"/>
          </p:cNvPicPr>
          <p:nvPr/>
        </p:nvPicPr>
        <p:blipFill>
          <a:blip r:embed="rId3"/>
          <a:stretch>
            <a:fillRect/>
          </a:stretch>
        </p:blipFill>
        <p:spPr>
          <a:xfrm>
            <a:off x="7624573" y="0"/>
            <a:ext cx="4567428" cy="6858000"/>
          </a:xfrm>
          <a:prstGeom prst="rect">
            <a:avLst/>
          </a:prstGeom>
        </p:spPr>
      </p:pic>
    </p:spTree>
    <p:extLst>
      <p:ext uri="{BB962C8B-B14F-4D97-AF65-F5344CB8AC3E}">
        <p14:creationId xmlns:p14="http://schemas.microsoft.com/office/powerpoint/2010/main" val="16905633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74104" y="365125"/>
            <a:ext cx="5979695" cy="1325563"/>
          </a:xfrm>
        </p:spPr>
        <p:txBody>
          <a:bodyPr/>
          <a:lstStyle/>
          <a:p>
            <a:r>
              <a:rPr lang="en-US" dirty="0" err="1" smtClean="0"/>
              <a:t>Ya’ll</a:t>
            </a:r>
            <a:r>
              <a:rPr lang="en-US" dirty="0" smtClean="0"/>
              <a:t> Come</a:t>
            </a:r>
            <a:endParaRPr lang="en-US" dirty="0"/>
          </a:p>
        </p:txBody>
      </p:sp>
      <p:sp>
        <p:nvSpPr>
          <p:cNvPr id="3" name="Content Placeholder 2"/>
          <p:cNvSpPr>
            <a:spLocks noGrp="1"/>
          </p:cNvSpPr>
          <p:nvPr>
            <p:ph idx="1"/>
          </p:nvPr>
        </p:nvSpPr>
        <p:spPr>
          <a:xfrm>
            <a:off x="5141493" y="2159634"/>
            <a:ext cx="6444916" cy="3225216"/>
          </a:xfrm>
        </p:spPr>
        <p:txBody>
          <a:bodyPr>
            <a:normAutofit fontScale="85000" lnSpcReduction="10000"/>
          </a:bodyPr>
          <a:lstStyle/>
          <a:p>
            <a:pPr marL="0" indent="0">
              <a:buNone/>
            </a:pPr>
            <a:r>
              <a:rPr lang="en-US" dirty="0"/>
              <a:t>The Great Northern energetically promoted settlement along its lines in North Dakota and Montana, especially by German and Scandinavians from Europe. The Great Northern bought its lands from the federal government – it received no land </a:t>
            </a:r>
            <a:r>
              <a:rPr lang="en-US" dirty="0" smtClean="0"/>
              <a:t>grants - </a:t>
            </a:r>
            <a:r>
              <a:rPr lang="en-US" dirty="0"/>
              <a:t>and resold them to farmers one by one. It operated agencies in Germany and Scandinavia that promoted its lands, and brought families over at low cost, building special </a:t>
            </a:r>
            <a:r>
              <a:rPr lang="en-US" dirty="0">
                <a:hlinkClick r:id="rId2" tooltip="Colonist car"/>
              </a:rPr>
              <a:t>colonist cars</a:t>
            </a:r>
            <a:r>
              <a:rPr lang="en-US" dirty="0"/>
              <a:t> to transport immigrant families.</a:t>
            </a:r>
          </a:p>
        </p:txBody>
      </p:sp>
      <p:pic>
        <p:nvPicPr>
          <p:cNvPr id="4" name="Picture 3"/>
          <p:cNvPicPr>
            <a:picLocks noChangeAspect="1"/>
          </p:cNvPicPr>
          <p:nvPr/>
        </p:nvPicPr>
        <p:blipFill>
          <a:blip r:embed="rId3"/>
          <a:stretch>
            <a:fillRect/>
          </a:stretch>
        </p:blipFill>
        <p:spPr>
          <a:xfrm>
            <a:off x="0" y="0"/>
            <a:ext cx="4781474" cy="6858000"/>
          </a:xfrm>
          <a:prstGeom prst="rect">
            <a:avLst/>
          </a:prstGeom>
        </p:spPr>
      </p:pic>
      <p:sp>
        <p:nvSpPr>
          <p:cNvPr id="5" name="Rectangle 4"/>
          <p:cNvSpPr/>
          <p:nvPr/>
        </p:nvSpPr>
        <p:spPr>
          <a:xfrm>
            <a:off x="5315951" y="5853797"/>
            <a:ext cx="6096000" cy="307777"/>
          </a:xfrm>
          <a:prstGeom prst="rect">
            <a:avLst/>
          </a:prstGeom>
        </p:spPr>
        <p:txBody>
          <a:bodyPr>
            <a:spAutoFit/>
          </a:bodyPr>
          <a:lstStyle/>
          <a:p>
            <a:r>
              <a:rPr lang="en-US" sz="1400" dirty="0">
                <a:hlinkClick r:id="rId4"/>
              </a:rPr>
              <a:t>https://</a:t>
            </a:r>
            <a:r>
              <a:rPr lang="en-US" sz="1400" dirty="0" smtClean="0">
                <a:hlinkClick r:id="rId4"/>
              </a:rPr>
              <a:t>upload.wikimedia.org/wikipedia/commons/4/4e/Greatnorthernad.jpg</a:t>
            </a:r>
            <a:endParaRPr lang="en-US" sz="1400" dirty="0"/>
          </a:p>
        </p:txBody>
      </p:sp>
    </p:spTree>
    <p:extLst>
      <p:ext uri="{BB962C8B-B14F-4D97-AF65-F5344CB8AC3E}">
        <p14:creationId xmlns:p14="http://schemas.microsoft.com/office/powerpoint/2010/main" val="189781423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6252" y="172620"/>
            <a:ext cx="6001669" cy="2546517"/>
          </a:xfrm>
        </p:spPr>
        <p:txBody>
          <a:bodyPr>
            <a:normAutofit/>
          </a:bodyPr>
          <a:lstStyle/>
          <a:p>
            <a:r>
              <a:rPr lang="en-US" sz="3600" dirty="0" smtClean="0"/>
              <a:t>Of Course, not just the Yakima</a:t>
            </a:r>
            <a:br>
              <a:rPr lang="en-US" sz="3600" dirty="0" smtClean="0"/>
            </a:br>
            <a:r>
              <a:rPr lang="en-US" sz="3600" dirty="0" smtClean="0"/>
              <a:t/>
            </a:r>
            <a:br>
              <a:rPr lang="en-US" sz="3600" dirty="0" smtClean="0"/>
            </a:br>
            <a:r>
              <a:rPr lang="en-US" sz="3200" dirty="0" smtClean="0"/>
              <a:t>Other east slope </a:t>
            </a:r>
            <a:r>
              <a:rPr lang="en-US" sz="3200" dirty="0" err="1" smtClean="0"/>
              <a:t>tribs</a:t>
            </a:r>
            <a:r>
              <a:rPr lang="en-US" sz="3200" dirty="0" smtClean="0"/>
              <a:t> saw much irrigation development, but less due to geography.</a:t>
            </a:r>
            <a:endParaRPr lang="en-US" sz="3600" dirty="0"/>
          </a:p>
        </p:txBody>
      </p:sp>
      <p:sp>
        <p:nvSpPr>
          <p:cNvPr id="3" name="Content Placeholder 2"/>
          <p:cNvSpPr>
            <a:spLocks noGrp="1"/>
          </p:cNvSpPr>
          <p:nvPr>
            <p:ph idx="1"/>
          </p:nvPr>
        </p:nvSpPr>
        <p:spPr>
          <a:xfrm>
            <a:off x="838200" y="3176337"/>
            <a:ext cx="4442138" cy="3000626"/>
          </a:xfrm>
        </p:spPr>
        <p:txBody>
          <a:bodyPr>
            <a:normAutofit/>
          </a:bodyPr>
          <a:lstStyle/>
          <a:p>
            <a:r>
              <a:rPr lang="en-US" dirty="0" smtClean="0"/>
              <a:t>" Upper Wenatchee Valley, The farther up the valley you go, the bigger and redder the apples grow," published by the Leavenworth Echo, 62 pages, dated 1907; </a:t>
            </a:r>
            <a:endParaRPr lang="en-US" dirty="0"/>
          </a:p>
        </p:txBody>
      </p:sp>
      <p:pic>
        <p:nvPicPr>
          <p:cNvPr id="4" name="Picture 3"/>
          <p:cNvPicPr>
            <a:picLocks noChangeAspect="1"/>
          </p:cNvPicPr>
          <p:nvPr/>
        </p:nvPicPr>
        <p:blipFill>
          <a:blip r:embed="rId2"/>
          <a:stretch>
            <a:fillRect/>
          </a:stretch>
        </p:blipFill>
        <p:spPr>
          <a:xfrm>
            <a:off x="6963044" y="0"/>
            <a:ext cx="4705350" cy="6858000"/>
          </a:xfrm>
          <a:prstGeom prst="rect">
            <a:avLst/>
          </a:prstGeom>
        </p:spPr>
      </p:pic>
      <p:sp>
        <p:nvSpPr>
          <p:cNvPr id="5" name="Rectangle 4"/>
          <p:cNvSpPr/>
          <p:nvPr/>
        </p:nvSpPr>
        <p:spPr>
          <a:xfrm>
            <a:off x="1022195" y="6311900"/>
            <a:ext cx="5365727" cy="276999"/>
          </a:xfrm>
          <a:prstGeom prst="rect">
            <a:avLst/>
          </a:prstGeom>
        </p:spPr>
        <p:txBody>
          <a:bodyPr wrap="square">
            <a:spAutoFit/>
          </a:bodyPr>
          <a:lstStyle/>
          <a:p>
            <a:r>
              <a:rPr lang="en-US" sz="1200" dirty="0" smtClean="0">
                <a:hlinkClick r:id="rId3"/>
              </a:rPr>
              <a:t>http://www.washingtonhistory.org/collections/item.aspx?irn=61311&amp;record=1</a:t>
            </a:r>
            <a:endParaRPr lang="en-US" sz="1200" dirty="0"/>
          </a:p>
        </p:txBody>
      </p:sp>
    </p:spTree>
    <p:extLst>
      <p:ext uri="{BB962C8B-B14F-4D97-AF65-F5344CB8AC3E}">
        <p14:creationId xmlns:p14="http://schemas.microsoft.com/office/powerpoint/2010/main" val="41202174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31958" y="365126"/>
            <a:ext cx="8321842" cy="910222"/>
          </a:xfrm>
        </p:spPr>
        <p:txBody>
          <a:bodyPr>
            <a:normAutofit fontScale="90000"/>
          </a:bodyPr>
          <a:lstStyle/>
          <a:p>
            <a:r>
              <a:rPr lang="en-US" dirty="0" smtClean="0"/>
              <a:t>1905 - The Feds Take Over</a:t>
            </a:r>
            <a:br>
              <a:rPr lang="en-US" dirty="0" smtClean="0"/>
            </a:br>
            <a:r>
              <a:rPr lang="en-US" sz="3200" dirty="0" smtClean="0"/>
              <a:t>Reclamation fully appropriates Yakima basin for second time, leaving little for the Water Code to do</a:t>
            </a:r>
            <a:endParaRPr lang="en-US" dirty="0"/>
          </a:p>
        </p:txBody>
      </p:sp>
      <p:sp>
        <p:nvSpPr>
          <p:cNvPr id="3" name="Content Placeholder 2"/>
          <p:cNvSpPr>
            <a:spLocks noGrp="1"/>
          </p:cNvSpPr>
          <p:nvPr>
            <p:ph idx="1"/>
          </p:nvPr>
        </p:nvSpPr>
        <p:spPr>
          <a:xfrm>
            <a:off x="2799050" y="1807923"/>
            <a:ext cx="4147374" cy="5032375"/>
          </a:xfrm>
        </p:spPr>
        <p:txBody>
          <a:bodyPr>
            <a:normAutofit fontScale="70000" lnSpcReduction="20000"/>
          </a:bodyPr>
          <a:lstStyle/>
          <a:p>
            <a:r>
              <a:rPr lang="en-US" dirty="0" smtClean="0"/>
              <a:t>This time the basin was fully appropriated by engineering design</a:t>
            </a:r>
          </a:p>
          <a:p>
            <a:r>
              <a:rPr lang="en-US" dirty="0" smtClean="0"/>
              <a:t>Reservoirs were built to store most runoff and  new canals built to irrigate new lands.</a:t>
            </a:r>
          </a:p>
          <a:p>
            <a:r>
              <a:rPr lang="en-US" dirty="0" smtClean="0"/>
              <a:t>Pre-1905 users entered into limiting agreements.</a:t>
            </a:r>
          </a:p>
          <a:p>
            <a:r>
              <a:rPr lang="en-US" dirty="0" smtClean="0"/>
              <a:t>May 10</a:t>
            </a:r>
            <a:r>
              <a:rPr lang="en-US" baseline="30000" dirty="0" smtClean="0"/>
              <a:t>th</a:t>
            </a:r>
            <a:r>
              <a:rPr lang="en-US" dirty="0" smtClean="0"/>
              <a:t>, 1905 Reclamation withdrew from appropriation all unappropriated surface waters in the Yakima basin.</a:t>
            </a:r>
          </a:p>
          <a:p>
            <a:r>
              <a:rPr lang="en-US" dirty="0" smtClean="0"/>
              <a:t>The relationships among pre-1905 and 1905 users were defined not by adjudication under the Water Code, but in a federal court case (Kittitas Reclamation District vs Sunnyside Valley Irrigation District) in 1945.</a:t>
            </a:r>
          </a:p>
        </p:txBody>
      </p:sp>
      <p:pic>
        <p:nvPicPr>
          <p:cNvPr id="5" name="Picture 4"/>
          <p:cNvPicPr>
            <a:picLocks noChangeAspect="1"/>
          </p:cNvPicPr>
          <p:nvPr/>
        </p:nvPicPr>
        <p:blipFill>
          <a:blip r:embed="rId2"/>
          <a:stretch>
            <a:fillRect/>
          </a:stretch>
        </p:blipFill>
        <p:spPr>
          <a:xfrm>
            <a:off x="84677" y="1"/>
            <a:ext cx="2738436" cy="6378632"/>
          </a:xfrm>
          <a:prstGeom prst="rect">
            <a:avLst/>
          </a:prstGeom>
        </p:spPr>
      </p:pic>
      <p:sp>
        <p:nvSpPr>
          <p:cNvPr id="6" name="Rectangle 5"/>
          <p:cNvSpPr/>
          <p:nvPr/>
        </p:nvSpPr>
        <p:spPr>
          <a:xfrm>
            <a:off x="84677" y="6378633"/>
            <a:ext cx="2823113" cy="461665"/>
          </a:xfrm>
          <a:prstGeom prst="rect">
            <a:avLst/>
          </a:prstGeom>
        </p:spPr>
        <p:txBody>
          <a:bodyPr wrap="square">
            <a:spAutoFit/>
          </a:bodyPr>
          <a:lstStyle/>
          <a:p>
            <a:r>
              <a:rPr lang="en-US" sz="1200" dirty="0">
                <a:hlinkClick r:id="rId3"/>
              </a:rPr>
              <a:t>http://www.washingtonhistory.org/collections/item.aspx?irn=107652&amp;record=10</a:t>
            </a:r>
            <a:endParaRPr lang="en-US" sz="1200" dirty="0"/>
          </a:p>
        </p:txBody>
      </p:sp>
      <p:pic>
        <p:nvPicPr>
          <p:cNvPr id="7" name="Picture 6"/>
          <p:cNvPicPr>
            <a:picLocks noChangeAspect="1"/>
          </p:cNvPicPr>
          <p:nvPr/>
        </p:nvPicPr>
        <p:blipFill>
          <a:blip r:embed="rId4"/>
          <a:stretch>
            <a:fillRect/>
          </a:stretch>
        </p:blipFill>
        <p:spPr>
          <a:xfrm>
            <a:off x="6944233" y="2230970"/>
            <a:ext cx="5247767" cy="3488016"/>
          </a:xfrm>
          <a:prstGeom prst="rect">
            <a:avLst/>
          </a:prstGeom>
        </p:spPr>
      </p:pic>
    </p:spTree>
    <p:extLst>
      <p:ext uri="{BB962C8B-B14F-4D97-AF65-F5344CB8AC3E}">
        <p14:creationId xmlns:p14="http://schemas.microsoft.com/office/powerpoint/2010/main" val="53105873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70154"/>
          </a:xfrm>
        </p:spPr>
        <p:txBody>
          <a:bodyPr/>
          <a:lstStyle/>
          <a:p>
            <a:pPr algn="ctr"/>
            <a:r>
              <a:rPr lang="en-US" dirty="0" smtClean="0"/>
              <a:t>A Railroad Job</a:t>
            </a:r>
            <a:endParaRPr lang="en-US" dirty="0"/>
          </a:p>
        </p:txBody>
      </p:sp>
      <p:sp>
        <p:nvSpPr>
          <p:cNvPr id="3" name="Content Placeholder 2"/>
          <p:cNvSpPr>
            <a:spLocks noGrp="1"/>
          </p:cNvSpPr>
          <p:nvPr>
            <p:ph idx="1"/>
          </p:nvPr>
        </p:nvSpPr>
        <p:spPr>
          <a:xfrm>
            <a:off x="838200" y="3229896"/>
            <a:ext cx="10515600" cy="3628103"/>
          </a:xfrm>
        </p:spPr>
        <p:txBody>
          <a:bodyPr>
            <a:normAutofit fontScale="77500" lnSpcReduction="20000"/>
          </a:bodyPr>
          <a:lstStyle/>
          <a:p>
            <a:r>
              <a:rPr lang="en-US" sz="4000" dirty="0" smtClean="0">
                <a:solidFill>
                  <a:srgbClr val="000000"/>
                </a:solidFill>
                <a:latin typeface="Book Antiqua" panose="02040602050305030304" pitchFamily="18" charset="0"/>
              </a:rPr>
              <a:t> </a:t>
            </a:r>
            <a:r>
              <a:rPr lang="en-US" sz="4400" b="1" dirty="0">
                <a:solidFill>
                  <a:srgbClr val="000000"/>
                </a:solidFill>
                <a:latin typeface="Book Antiqua" panose="02040602050305030304" pitchFamily="18" charset="0"/>
              </a:rPr>
              <a:t>HISTORY </a:t>
            </a:r>
            <a:endParaRPr lang="en-US" sz="4400" dirty="0">
              <a:solidFill>
                <a:srgbClr val="000000"/>
              </a:solidFill>
              <a:latin typeface="Book Antiqua" panose="02040602050305030304" pitchFamily="18" charset="0"/>
            </a:endParaRPr>
          </a:p>
          <a:p>
            <a:r>
              <a:rPr lang="en-US" dirty="0">
                <a:solidFill>
                  <a:srgbClr val="000000"/>
                </a:solidFill>
                <a:latin typeface="Book Antiqua" panose="02040602050305030304" pitchFamily="18" charset="0"/>
              </a:rPr>
              <a:t>The Washington Irrigation Company and its predecessor owners first served lands currently within the boundaries of the Sunnyside Valley Irrigation District (SVID). In 1892 the first water was delivered by the Northern Pacific and Yakima Irrigation Company, a subsidiary of the Northern Pacific Railroad. </a:t>
            </a:r>
          </a:p>
          <a:p>
            <a:r>
              <a:rPr lang="en-US" dirty="0">
                <a:solidFill>
                  <a:srgbClr val="000000"/>
                </a:solidFill>
                <a:latin typeface="Book Antiqua" panose="02040602050305030304" pitchFamily="18" charset="0"/>
              </a:rPr>
              <a:t>On October 23, 1905, the United States Reclamation Service, now the Bureau of Reclamation, purchased the Sunnyside Canal system from the Washington Irrigation Company. The Sunnyside </a:t>
            </a:r>
            <a:r>
              <a:rPr lang="en-US" dirty="0" err="1">
                <a:solidFill>
                  <a:srgbClr val="000000"/>
                </a:solidFill>
                <a:latin typeface="Book Antiqua" panose="02040602050305030304" pitchFamily="18" charset="0"/>
              </a:rPr>
              <a:t>Waterusers</a:t>
            </a:r>
            <a:r>
              <a:rPr lang="en-US" dirty="0">
                <a:solidFill>
                  <a:srgbClr val="000000"/>
                </a:solidFill>
                <a:latin typeface="Book Antiqua" panose="02040602050305030304" pitchFamily="18" charset="0"/>
              </a:rPr>
              <a:t>’ Association was formed in 1906 to provide an entity to contract with the United States Reclamation Service. </a:t>
            </a:r>
          </a:p>
          <a:p>
            <a:r>
              <a:rPr lang="en-US" dirty="0">
                <a:solidFill>
                  <a:srgbClr val="000000"/>
                </a:solidFill>
                <a:latin typeface="Book Antiqua" panose="02040602050305030304" pitchFamily="18" charset="0"/>
              </a:rPr>
              <a:t>The Sunnyside Valley Irrigation District (SVID) was organized on January 22, 1917, to replace the Sunnyside Water Users Association</a:t>
            </a:r>
            <a:r>
              <a:rPr lang="en-US" dirty="0" smtClean="0">
                <a:solidFill>
                  <a:srgbClr val="000000"/>
                </a:solidFill>
                <a:latin typeface="Book Antiqua" panose="02040602050305030304" pitchFamily="18" charset="0"/>
              </a:rPr>
              <a:t>.</a:t>
            </a:r>
          </a:p>
          <a:p>
            <a:r>
              <a:rPr lang="en-US" dirty="0">
                <a:solidFill>
                  <a:srgbClr val="000000"/>
                </a:solidFill>
                <a:latin typeface="Book Antiqua" panose="02040602050305030304" pitchFamily="18" charset="0"/>
              </a:rPr>
              <a:t> </a:t>
            </a:r>
            <a:r>
              <a:rPr lang="en-US" sz="2300" dirty="0">
                <a:solidFill>
                  <a:srgbClr val="000000"/>
                </a:solidFill>
                <a:latin typeface="Book Antiqua" panose="02040602050305030304" pitchFamily="18" charset="0"/>
                <a:hlinkClick r:id="rId2"/>
              </a:rPr>
              <a:t>http://</a:t>
            </a:r>
            <a:r>
              <a:rPr lang="en-US" sz="2300" dirty="0" smtClean="0">
                <a:solidFill>
                  <a:srgbClr val="000000"/>
                </a:solidFill>
                <a:latin typeface="Book Antiqua" panose="02040602050305030304" pitchFamily="18" charset="0"/>
                <a:hlinkClick r:id="rId2"/>
              </a:rPr>
              <a:t>www.svid.org/images/Fact%20Sheets%20SVID.pdf</a:t>
            </a:r>
            <a:endParaRPr lang="en-US" sz="2300" dirty="0"/>
          </a:p>
        </p:txBody>
      </p:sp>
      <p:pic>
        <p:nvPicPr>
          <p:cNvPr id="4" name="Picture 3"/>
          <p:cNvPicPr>
            <a:picLocks noChangeAspect="1"/>
          </p:cNvPicPr>
          <p:nvPr/>
        </p:nvPicPr>
        <p:blipFill>
          <a:blip r:embed="rId3"/>
          <a:stretch>
            <a:fillRect/>
          </a:stretch>
        </p:blipFill>
        <p:spPr>
          <a:xfrm>
            <a:off x="1050131" y="1235279"/>
            <a:ext cx="10091738" cy="1796346"/>
          </a:xfrm>
          <a:prstGeom prst="rect">
            <a:avLst/>
          </a:prstGeom>
        </p:spPr>
      </p:pic>
    </p:spTree>
    <p:extLst>
      <p:ext uri="{BB962C8B-B14F-4D97-AF65-F5344CB8AC3E}">
        <p14:creationId xmlns:p14="http://schemas.microsoft.com/office/powerpoint/2010/main" val="36473823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rot="16200000">
            <a:off x="7596124" y="1407310"/>
            <a:ext cx="6011070" cy="3180684"/>
          </a:xfrm>
          <a:prstGeom prst="rect">
            <a:avLst/>
          </a:prstGeom>
          <a:ln>
            <a:solidFill>
              <a:schemeClr val="accent1"/>
            </a:solidFill>
          </a:ln>
        </p:spPr>
      </p:pic>
      <p:sp>
        <p:nvSpPr>
          <p:cNvPr id="2" name="Title 1"/>
          <p:cNvSpPr>
            <a:spLocks noGrp="1"/>
          </p:cNvSpPr>
          <p:nvPr>
            <p:ph type="title"/>
          </p:nvPr>
        </p:nvSpPr>
        <p:spPr>
          <a:xfrm>
            <a:off x="838200" y="365125"/>
            <a:ext cx="8335297" cy="1325563"/>
          </a:xfrm>
        </p:spPr>
        <p:txBody>
          <a:bodyPr/>
          <a:lstStyle/>
          <a:p>
            <a:r>
              <a:rPr lang="en-US" dirty="0" smtClean="0"/>
              <a:t>Just When You Thought It Was Safe To Go Back In The Water Code</a:t>
            </a:r>
            <a:endParaRPr lang="en-US" dirty="0"/>
          </a:p>
        </p:txBody>
      </p:sp>
      <p:sp>
        <p:nvSpPr>
          <p:cNvPr id="3" name="Content Placeholder 2"/>
          <p:cNvSpPr>
            <a:spLocks noGrp="1"/>
          </p:cNvSpPr>
          <p:nvPr>
            <p:ph idx="1"/>
          </p:nvPr>
        </p:nvSpPr>
        <p:spPr>
          <a:xfrm>
            <a:off x="838200" y="6003188"/>
            <a:ext cx="8021539" cy="614180"/>
          </a:xfrm>
        </p:spPr>
        <p:txBody>
          <a:bodyPr/>
          <a:lstStyle/>
          <a:p>
            <a:pPr marL="0" lvl="0" indent="0">
              <a:lnSpc>
                <a:spcPct val="100000"/>
              </a:lnSpc>
              <a:spcBef>
                <a:spcPts val="0"/>
              </a:spcBef>
              <a:buNone/>
            </a:pPr>
            <a:r>
              <a:rPr lang="en-US" sz="1800" dirty="0" smtClean="0">
                <a:solidFill>
                  <a:prstClr val="black"/>
                </a:solidFill>
              </a:rPr>
              <a:t>Fourth </a:t>
            </a:r>
            <a:r>
              <a:rPr lang="en-US" sz="1800" dirty="0">
                <a:solidFill>
                  <a:prstClr val="black"/>
                </a:solidFill>
              </a:rPr>
              <a:t>Biennial Report of the Department of Conservation and Development, </a:t>
            </a:r>
            <a:r>
              <a:rPr lang="en-US" sz="1800" dirty="0" smtClean="0">
                <a:solidFill>
                  <a:prstClr val="black"/>
                </a:solidFill>
              </a:rPr>
              <a:t>1928</a:t>
            </a:r>
            <a:endParaRPr lang="en-US" sz="1800" dirty="0">
              <a:solidFill>
                <a:prstClr val="black"/>
              </a:solidFill>
            </a:endParaRPr>
          </a:p>
          <a:p>
            <a:endParaRPr lang="en-US" dirty="0"/>
          </a:p>
        </p:txBody>
      </p:sp>
      <p:pic>
        <p:nvPicPr>
          <p:cNvPr id="5" name="Picture 4"/>
          <p:cNvPicPr>
            <a:picLocks noChangeAspect="1"/>
          </p:cNvPicPr>
          <p:nvPr/>
        </p:nvPicPr>
        <p:blipFill>
          <a:blip r:embed="rId3"/>
          <a:stretch>
            <a:fillRect/>
          </a:stretch>
        </p:blipFill>
        <p:spPr>
          <a:xfrm>
            <a:off x="838200" y="4484104"/>
            <a:ext cx="8021539" cy="1369531"/>
          </a:xfrm>
          <a:prstGeom prst="rect">
            <a:avLst/>
          </a:prstGeom>
          <a:ln w="12700">
            <a:solidFill>
              <a:srgbClr val="FF0000"/>
            </a:solidFill>
          </a:ln>
        </p:spPr>
      </p:pic>
      <p:pic>
        <p:nvPicPr>
          <p:cNvPr id="6" name="Picture 5"/>
          <p:cNvPicPr>
            <a:picLocks noChangeAspect="1"/>
          </p:cNvPicPr>
          <p:nvPr/>
        </p:nvPicPr>
        <p:blipFill>
          <a:blip r:embed="rId4"/>
          <a:stretch>
            <a:fillRect/>
          </a:stretch>
        </p:blipFill>
        <p:spPr>
          <a:xfrm>
            <a:off x="842242" y="2965020"/>
            <a:ext cx="7888803" cy="1423238"/>
          </a:xfrm>
          <a:prstGeom prst="rect">
            <a:avLst/>
          </a:prstGeom>
        </p:spPr>
      </p:pic>
      <p:sp>
        <p:nvSpPr>
          <p:cNvPr id="8" name="Content Placeholder 2"/>
          <p:cNvSpPr txBox="1">
            <a:spLocks/>
          </p:cNvSpPr>
          <p:nvPr/>
        </p:nvSpPr>
        <p:spPr>
          <a:xfrm>
            <a:off x="838200" y="1924753"/>
            <a:ext cx="7892845" cy="740593"/>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In Central Washington, the main post Water Code activity was not issuing new water rights, but quantifying and grandfathering in pre- Water Code ones, mostly irrigation diversions.</a:t>
            </a:r>
            <a:endParaRPr lang="en-US" dirty="0"/>
          </a:p>
        </p:txBody>
      </p:sp>
    </p:spTree>
    <p:extLst>
      <p:ext uri="{BB962C8B-B14F-4D97-AF65-F5344CB8AC3E}">
        <p14:creationId xmlns:p14="http://schemas.microsoft.com/office/powerpoint/2010/main" val="413735201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4219" y="263838"/>
            <a:ext cx="11423561" cy="781095"/>
          </a:xfrm>
        </p:spPr>
        <p:txBody>
          <a:bodyPr>
            <a:noAutofit/>
          </a:bodyPr>
          <a:lstStyle/>
          <a:p>
            <a:r>
              <a:rPr lang="en-US" sz="3200" dirty="0" smtClean="0"/>
              <a:t>How the </a:t>
            </a:r>
            <a:r>
              <a:rPr lang="en-US" sz="3200" dirty="0" err="1" smtClean="0"/>
              <a:t>Dept</a:t>
            </a:r>
            <a:r>
              <a:rPr lang="en-US" sz="3200" dirty="0" smtClean="0"/>
              <a:t> of Conservation and Development Saw its job in 1922</a:t>
            </a:r>
            <a:endParaRPr lang="en-US" sz="3200" dirty="0"/>
          </a:p>
        </p:txBody>
      </p:sp>
      <p:sp>
        <p:nvSpPr>
          <p:cNvPr id="3" name="Content Placeholder 2"/>
          <p:cNvSpPr>
            <a:spLocks noGrp="1"/>
          </p:cNvSpPr>
          <p:nvPr>
            <p:ph idx="1"/>
          </p:nvPr>
        </p:nvSpPr>
        <p:spPr>
          <a:xfrm>
            <a:off x="489397" y="1044933"/>
            <a:ext cx="2601533" cy="5132030"/>
          </a:xfrm>
        </p:spPr>
        <p:txBody>
          <a:bodyPr>
            <a:normAutofit/>
          </a:bodyPr>
          <a:lstStyle/>
          <a:p>
            <a:r>
              <a:rPr lang="en-US" sz="2400" dirty="0" smtClean="0"/>
              <a:t>Administration of existing rights</a:t>
            </a:r>
          </a:p>
          <a:p>
            <a:r>
              <a:rPr lang="en-US" sz="2400" dirty="0" smtClean="0"/>
              <a:t>Determination of existing rights</a:t>
            </a:r>
          </a:p>
          <a:p>
            <a:r>
              <a:rPr lang="en-US" sz="2400" dirty="0" err="1" smtClean="0"/>
              <a:t>Aquisition</a:t>
            </a:r>
            <a:r>
              <a:rPr lang="en-US" sz="2400" dirty="0" smtClean="0"/>
              <a:t> (sic) of new rights</a:t>
            </a:r>
          </a:p>
          <a:p>
            <a:r>
              <a:rPr lang="en-US" sz="2400" dirty="0" smtClean="0"/>
              <a:t>* Protecting instream values would have to wait 50 years</a:t>
            </a:r>
          </a:p>
        </p:txBody>
      </p:sp>
      <p:pic>
        <p:nvPicPr>
          <p:cNvPr id="4" name="Picture 3"/>
          <p:cNvPicPr>
            <a:picLocks noChangeAspect="1"/>
          </p:cNvPicPr>
          <p:nvPr/>
        </p:nvPicPr>
        <p:blipFill>
          <a:blip r:embed="rId2"/>
          <a:stretch>
            <a:fillRect/>
          </a:stretch>
        </p:blipFill>
        <p:spPr>
          <a:xfrm>
            <a:off x="3311480" y="1044933"/>
            <a:ext cx="8496300" cy="5191125"/>
          </a:xfrm>
          <a:prstGeom prst="rect">
            <a:avLst/>
          </a:prstGeom>
        </p:spPr>
      </p:pic>
      <p:sp>
        <p:nvSpPr>
          <p:cNvPr id="6" name="TextBox 5"/>
          <p:cNvSpPr txBox="1"/>
          <p:nvPr/>
        </p:nvSpPr>
        <p:spPr>
          <a:xfrm>
            <a:off x="965059" y="6236461"/>
            <a:ext cx="10388741" cy="369332"/>
          </a:xfrm>
          <a:prstGeom prst="rect">
            <a:avLst/>
          </a:prstGeom>
          <a:noFill/>
        </p:spPr>
        <p:txBody>
          <a:bodyPr wrap="none" rtlCol="0">
            <a:spAutoFit/>
          </a:bodyPr>
          <a:lstStyle/>
          <a:p>
            <a:r>
              <a:rPr lang="en-US" dirty="0" smtClean="0"/>
              <a:t>First Report of the Department of Conservation and Development, From April 1, 1921 to September 30, 1922</a:t>
            </a:r>
            <a:endParaRPr lang="en-US" dirty="0"/>
          </a:p>
        </p:txBody>
      </p:sp>
    </p:spTree>
    <p:extLst>
      <p:ext uri="{BB962C8B-B14F-4D97-AF65-F5344CB8AC3E}">
        <p14:creationId xmlns:p14="http://schemas.microsoft.com/office/powerpoint/2010/main" val="124612664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4" descr="cabin_graphic_final"/>
          <p:cNvPicPr>
            <a:picLocks noChangeAspect="1" noChangeArrowheads="1"/>
          </p:cNvPicPr>
          <p:nvPr/>
        </p:nvPicPr>
        <p:blipFill>
          <a:blip r:embed="rId2" cstate="print"/>
          <a:srcRect/>
          <a:stretch>
            <a:fillRect/>
          </a:stretch>
        </p:blipFill>
        <p:spPr bwMode="auto">
          <a:xfrm>
            <a:off x="2667000" y="2667000"/>
            <a:ext cx="6691594" cy="3409950"/>
          </a:xfrm>
          <a:prstGeom prst="rect">
            <a:avLst/>
          </a:prstGeom>
          <a:noFill/>
          <a:ln w="9525">
            <a:noFill/>
            <a:miter lim="800000"/>
            <a:headEnd/>
            <a:tailEnd/>
          </a:ln>
        </p:spPr>
      </p:pic>
      <p:sp>
        <p:nvSpPr>
          <p:cNvPr id="4" name="Title 30"/>
          <p:cNvSpPr txBox="1">
            <a:spLocks/>
          </p:cNvSpPr>
          <p:nvPr/>
        </p:nvSpPr>
        <p:spPr>
          <a:xfrm>
            <a:off x="2667000" y="857250"/>
            <a:ext cx="6858000" cy="1371600"/>
          </a:xfrm>
          <a:prstGeom prst="rect">
            <a:avLst/>
          </a:prstGeom>
        </p:spPr>
        <p:txBody>
          <a:bodyPr/>
          <a:lstStyle/>
          <a:p>
            <a:pPr algn="ctr" fontAlgn="base">
              <a:spcBef>
                <a:spcPct val="0"/>
              </a:spcBef>
              <a:spcAft>
                <a:spcPct val="0"/>
              </a:spcAft>
              <a:defRPr/>
            </a:pPr>
            <a:r>
              <a:rPr lang="en-US" sz="2700" b="1" dirty="0">
                <a:solidFill>
                  <a:prstClr val="black"/>
                </a:solidFill>
              </a:rPr>
              <a:t>Surface Water Rights in the Yakima River Basin</a:t>
            </a:r>
          </a:p>
          <a:p>
            <a:pPr algn="ctr" fontAlgn="base">
              <a:spcBef>
                <a:spcPct val="0"/>
              </a:spcBef>
              <a:spcAft>
                <a:spcPct val="0"/>
              </a:spcAft>
              <a:defRPr/>
            </a:pPr>
            <a:endParaRPr lang="en-US" sz="1500" b="1" dirty="0">
              <a:solidFill>
                <a:prstClr val="black"/>
              </a:solidFill>
            </a:endParaRPr>
          </a:p>
          <a:p>
            <a:pPr algn="ctr" fontAlgn="base">
              <a:spcBef>
                <a:spcPct val="0"/>
              </a:spcBef>
              <a:spcAft>
                <a:spcPct val="0"/>
              </a:spcAft>
              <a:defRPr/>
            </a:pPr>
            <a:r>
              <a:rPr lang="en-US" sz="1500" b="1" dirty="0">
                <a:solidFill>
                  <a:prstClr val="black"/>
                </a:solidFill>
              </a:rPr>
              <a:t>No Groundwater in The Adjudication</a:t>
            </a:r>
          </a:p>
          <a:p>
            <a:pPr algn="ctr" fontAlgn="base">
              <a:spcBef>
                <a:spcPct val="0"/>
              </a:spcBef>
              <a:spcAft>
                <a:spcPct val="0"/>
              </a:spcAft>
              <a:defRPr/>
            </a:pPr>
            <a:r>
              <a:rPr lang="en-US" sz="1500" b="1" dirty="0">
                <a:solidFill>
                  <a:prstClr val="black"/>
                </a:solidFill>
              </a:rPr>
              <a:t>No WAC flows </a:t>
            </a:r>
          </a:p>
        </p:txBody>
      </p:sp>
      <p:sp>
        <p:nvSpPr>
          <p:cNvPr id="6" name="Title 1"/>
          <p:cNvSpPr txBox="1">
            <a:spLocks/>
          </p:cNvSpPr>
          <p:nvPr/>
        </p:nvSpPr>
        <p:spPr bwMode="auto">
          <a:xfrm>
            <a:off x="2667000" y="857250"/>
            <a:ext cx="6858000" cy="914400"/>
          </a:xfrm>
          <a:prstGeom prst="rect">
            <a:avLst/>
          </a:prstGeom>
          <a:noFill/>
          <a:ln w="76200">
            <a:solidFill>
              <a:schemeClr val="accent5">
                <a:lumMod val="50000"/>
              </a:schemeClr>
            </a:solidFill>
            <a:miter lim="800000"/>
            <a:headEnd/>
            <a:tailEnd/>
          </a:ln>
          <a:effectLst>
            <a:softEdge rad="63500"/>
          </a:effectLst>
          <a:scene3d>
            <a:camera prst="orthographicFront"/>
            <a:lightRig rig="threePt" dir="t"/>
          </a:scene3d>
          <a:sp3d>
            <a:bevelT/>
          </a:sp3d>
        </p:spPr>
        <p:txBody>
          <a:bodyPr vert="horz" wrap="square" lIns="68580" tIns="34290" rIns="68580" bIns="34290" numCol="1" anchor="ctr" anchorCtr="0" compatLnSpc="1">
            <a:prstTxWarp prst="textNoShape">
              <a:avLst/>
            </a:prstTxWarp>
            <a:noAutofit/>
          </a:bodyPr>
          <a:lstStyle/>
          <a:p>
            <a:pPr algn="ctr" fontAlgn="base">
              <a:spcBef>
                <a:spcPct val="0"/>
              </a:spcBef>
              <a:spcAft>
                <a:spcPct val="0"/>
              </a:spcAft>
              <a:defRPr/>
            </a:pPr>
            <a:endParaRPr lang="en-US" sz="2625" b="1" dirty="0">
              <a:solidFill>
                <a:srgbClr val="EEECE1">
                  <a:lumMod val="10000"/>
                </a:srgbClr>
              </a:solidFill>
            </a:endParaRPr>
          </a:p>
        </p:txBody>
      </p:sp>
    </p:spTree>
    <p:extLst>
      <p:ext uri="{BB962C8B-B14F-4D97-AF65-F5344CB8AC3E}">
        <p14:creationId xmlns:p14="http://schemas.microsoft.com/office/powerpoint/2010/main" val="142284479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Post Water Code Rights are </a:t>
            </a:r>
            <a:r>
              <a:rPr lang="en-US" dirty="0" err="1" smtClean="0"/>
              <a:t>Juniorest</a:t>
            </a:r>
            <a:endParaRPr lang="en-US" dirty="0"/>
          </a:p>
        </p:txBody>
      </p:sp>
      <p:sp>
        <p:nvSpPr>
          <p:cNvPr id="3" name="Content Placeholder 2"/>
          <p:cNvSpPr>
            <a:spLocks noGrp="1"/>
          </p:cNvSpPr>
          <p:nvPr>
            <p:ph idx="1"/>
          </p:nvPr>
        </p:nvSpPr>
        <p:spPr/>
        <p:txBody>
          <a:bodyPr/>
          <a:lstStyle/>
          <a:p>
            <a:r>
              <a:rPr lang="en-US" dirty="0" smtClean="0"/>
              <a:t>All post May 10</a:t>
            </a:r>
            <a:r>
              <a:rPr lang="en-US" baseline="30000" dirty="0" smtClean="0"/>
              <a:t>th</a:t>
            </a:r>
            <a:r>
              <a:rPr lang="en-US" dirty="0" smtClean="0"/>
              <a:t> surface water rights in the Yakima basin are curtailed whenever </a:t>
            </a:r>
            <a:r>
              <a:rPr lang="en-US" dirty="0" err="1" smtClean="0"/>
              <a:t>prorationing</a:t>
            </a:r>
            <a:r>
              <a:rPr lang="en-US" dirty="0" smtClean="0"/>
              <a:t> is occurring</a:t>
            </a:r>
            <a:r>
              <a:rPr lang="en-US" dirty="0" smtClean="0"/>
              <a:t>.</a:t>
            </a:r>
          </a:p>
          <a:p>
            <a:r>
              <a:rPr lang="en-US" dirty="0" smtClean="0"/>
              <a:t>In 2015, all </a:t>
            </a:r>
            <a:r>
              <a:rPr lang="en-US" dirty="0" err="1" smtClean="0"/>
              <a:t>Teanaway</a:t>
            </a:r>
            <a:r>
              <a:rPr lang="en-US" dirty="0" smtClean="0"/>
              <a:t> River surface water rights younger than 1883 were </a:t>
            </a:r>
            <a:r>
              <a:rPr lang="en-US" dirty="0"/>
              <a:t>curtailed. </a:t>
            </a:r>
            <a:endParaRPr lang="en-US" dirty="0" smtClean="0"/>
          </a:p>
          <a:p>
            <a:r>
              <a:rPr lang="en-US" dirty="0" smtClean="0"/>
              <a:t>The petition that closed upper Kittitas County to new unmitigated exempt wells was premised on protecting May 10</a:t>
            </a:r>
            <a:r>
              <a:rPr lang="en-US" baseline="30000" dirty="0" smtClean="0"/>
              <a:t>th</a:t>
            </a:r>
            <a:r>
              <a:rPr lang="en-US" dirty="0" smtClean="0"/>
              <a:t>, 1905 water rights.</a:t>
            </a:r>
            <a:endParaRPr lang="en-US" dirty="0"/>
          </a:p>
          <a:p>
            <a:pPr lvl="1"/>
            <a:r>
              <a:rPr lang="en-US" dirty="0" smtClean="0"/>
              <a:t>All </a:t>
            </a:r>
            <a:r>
              <a:rPr lang="en-US" dirty="0"/>
              <a:t>water rights used for exempt well mitigation in Kittitas County are pre-May 10</a:t>
            </a:r>
            <a:r>
              <a:rPr lang="en-US" baseline="30000" dirty="0"/>
              <a:t>th</a:t>
            </a:r>
            <a:r>
              <a:rPr lang="en-US" dirty="0"/>
              <a:t>, 1905.</a:t>
            </a:r>
          </a:p>
          <a:p>
            <a:endParaRPr lang="en-US" dirty="0"/>
          </a:p>
        </p:txBody>
      </p:sp>
    </p:spTree>
    <p:extLst>
      <p:ext uri="{BB962C8B-B14F-4D97-AF65-F5344CB8AC3E}">
        <p14:creationId xmlns:p14="http://schemas.microsoft.com/office/powerpoint/2010/main" val="92219302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Pre-Water Code Work in 2017</a:t>
            </a:r>
            <a:endParaRPr lang="en-US" dirty="0"/>
          </a:p>
        </p:txBody>
      </p:sp>
      <p:pic>
        <p:nvPicPr>
          <p:cNvPr id="4" name="Content Placeholder 3"/>
          <p:cNvPicPr>
            <a:picLocks noGrp="1" noChangeAspect="1"/>
          </p:cNvPicPr>
          <p:nvPr>
            <p:ph idx="1"/>
          </p:nvPr>
        </p:nvPicPr>
        <p:blipFill>
          <a:blip r:embed="rId2"/>
          <a:stretch>
            <a:fillRect/>
          </a:stretch>
        </p:blipFill>
        <p:spPr>
          <a:xfrm>
            <a:off x="4116319" y="1690688"/>
            <a:ext cx="8075681" cy="4950744"/>
          </a:xfrm>
          <a:prstGeom prst="rect">
            <a:avLst/>
          </a:prstGeom>
        </p:spPr>
      </p:pic>
      <p:sp>
        <p:nvSpPr>
          <p:cNvPr id="5" name="Content Placeholder 2"/>
          <p:cNvSpPr txBox="1">
            <a:spLocks/>
          </p:cNvSpPr>
          <p:nvPr/>
        </p:nvSpPr>
        <p:spPr>
          <a:xfrm>
            <a:off x="838200" y="1825625"/>
            <a:ext cx="2843463" cy="435133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mtClean="0"/>
              <a:t>Much of Ecology’s modern work in the Yakima basin involves regulating, protecting, and transferring pre-Water Code rights.</a:t>
            </a:r>
          </a:p>
          <a:p>
            <a:r>
              <a:rPr lang="en-US" smtClean="0"/>
              <a:t>(rearranging the deck chairs on the Titanic?)</a:t>
            </a:r>
            <a:endParaRPr lang="en-US" dirty="0"/>
          </a:p>
        </p:txBody>
      </p:sp>
    </p:spTree>
    <p:extLst>
      <p:ext uri="{BB962C8B-B14F-4D97-AF65-F5344CB8AC3E}">
        <p14:creationId xmlns:p14="http://schemas.microsoft.com/office/powerpoint/2010/main" val="41514446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Was I Thinking?</a:t>
            </a:r>
            <a:endParaRPr lang="en-US" dirty="0"/>
          </a:p>
        </p:txBody>
      </p:sp>
      <p:sp>
        <p:nvSpPr>
          <p:cNvPr id="3" name="Content Placeholder 2"/>
          <p:cNvSpPr>
            <a:spLocks noGrp="1"/>
          </p:cNvSpPr>
          <p:nvPr>
            <p:ph idx="1"/>
          </p:nvPr>
        </p:nvSpPr>
        <p:spPr/>
        <p:txBody>
          <a:bodyPr/>
          <a:lstStyle/>
          <a:p>
            <a:r>
              <a:rPr lang="en-US" dirty="0" smtClean="0"/>
              <a:t>In Central Washington most irrigated agricultural development and associated impacts occurred before the 1917 adoption of the Water Code.</a:t>
            </a:r>
          </a:p>
          <a:p>
            <a:r>
              <a:rPr lang="en-US" dirty="0" smtClean="0"/>
              <a:t>I pointed this out to the Conference Committee and suggested we recruit a speaker on the subject.</a:t>
            </a:r>
          </a:p>
          <a:p>
            <a:r>
              <a:rPr lang="en-US" dirty="0" smtClean="0"/>
              <a:t>I missed a Conference Committee meeting.</a:t>
            </a:r>
          </a:p>
          <a:p>
            <a:r>
              <a:rPr lang="en-US" dirty="0" smtClean="0"/>
              <a:t>They put me on the agenda.</a:t>
            </a:r>
          </a:p>
          <a:p>
            <a:r>
              <a:rPr lang="en-US" dirty="0" smtClean="0"/>
              <a:t>Here I am …  following Charles Wilkinson!!!</a:t>
            </a:r>
          </a:p>
          <a:p>
            <a:r>
              <a:rPr lang="en-US" dirty="0" smtClean="0"/>
              <a:t>What was I thinking??</a:t>
            </a:r>
          </a:p>
          <a:p>
            <a:endParaRPr lang="en-US" dirty="0"/>
          </a:p>
        </p:txBody>
      </p:sp>
    </p:spTree>
    <p:extLst>
      <p:ext uri="{BB962C8B-B14F-4D97-AF65-F5344CB8AC3E}">
        <p14:creationId xmlns:p14="http://schemas.microsoft.com/office/powerpoint/2010/main" val="269124491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6600" b="1" i="1" dirty="0" smtClean="0"/>
              <a:t>Subject to Existing Rights</a:t>
            </a:r>
            <a:r>
              <a:rPr lang="en-US" dirty="0" smtClean="0"/>
              <a:t/>
            </a:r>
            <a:br>
              <a:rPr lang="en-US" dirty="0" smtClean="0"/>
            </a:br>
            <a:r>
              <a:rPr lang="en-US" dirty="0" smtClean="0"/>
              <a:t>So </a:t>
            </a:r>
            <a:r>
              <a:rPr lang="en-US" dirty="0" smtClean="0"/>
              <a:t>how about those Treaty Water Rights?</a:t>
            </a:r>
            <a:endParaRPr lang="en-US" dirty="0"/>
          </a:p>
        </p:txBody>
      </p:sp>
      <p:pic>
        <p:nvPicPr>
          <p:cNvPr id="4" name="Picture 3"/>
          <p:cNvPicPr>
            <a:picLocks noChangeAspect="1"/>
          </p:cNvPicPr>
          <p:nvPr/>
        </p:nvPicPr>
        <p:blipFill>
          <a:blip r:embed="rId2"/>
          <a:stretch>
            <a:fillRect/>
          </a:stretch>
        </p:blipFill>
        <p:spPr>
          <a:xfrm>
            <a:off x="3388017" y="1994028"/>
            <a:ext cx="5415965" cy="4303251"/>
          </a:xfrm>
          <a:prstGeom prst="rect">
            <a:avLst/>
          </a:prstGeom>
        </p:spPr>
      </p:pic>
    </p:spTree>
    <p:extLst>
      <p:ext uri="{BB962C8B-B14F-4D97-AF65-F5344CB8AC3E}">
        <p14:creationId xmlns:p14="http://schemas.microsoft.com/office/powerpoint/2010/main" val="216595908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rotWithShape="1">
          <a:blip r:embed="rId3" cstate="print"/>
          <a:srcRect l="1992" t="6598" r="1114" b="12493"/>
          <a:stretch/>
        </p:blipFill>
        <p:spPr bwMode="auto">
          <a:xfrm>
            <a:off x="1495874" y="1082842"/>
            <a:ext cx="9200252" cy="5775159"/>
          </a:xfrm>
          <a:prstGeom prst="rect">
            <a:avLst/>
          </a:prstGeom>
          <a:noFill/>
          <a:ln w="9525">
            <a:noFill/>
            <a:miter lim="800000"/>
            <a:headEnd/>
            <a:tailEnd/>
          </a:ln>
          <a:effectLst/>
        </p:spPr>
      </p:pic>
      <p:sp>
        <p:nvSpPr>
          <p:cNvPr id="4" name="Rectangle 2"/>
          <p:cNvSpPr>
            <a:spLocks noGrp="1" noChangeArrowheads="1"/>
          </p:cNvSpPr>
          <p:nvPr>
            <p:ph type="title"/>
          </p:nvPr>
        </p:nvSpPr>
        <p:spPr>
          <a:xfrm>
            <a:off x="609600" y="0"/>
            <a:ext cx="10972800" cy="1082842"/>
          </a:xfrm>
        </p:spPr>
        <p:txBody>
          <a:bodyPr>
            <a:normAutofit/>
          </a:bodyPr>
          <a:lstStyle/>
          <a:p>
            <a:r>
              <a:rPr lang="en-US" sz="3200" dirty="0" smtClean="0"/>
              <a:t>Before Time Immemorial</a:t>
            </a:r>
            <a:r>
              <a:rPr lang="en-US" sz="3200" dirty="0"/>
              <a:t/>
            </a:r>
            <a:br>
              <a:rPr lang="en-US" sz="3200" dirty="0"/>
            </a:br>
            <a:r>
              <a:rPr lang="en-US" sz="3200" dirty="0" smtClean="0"/>
              <a:t>Alpine and Continental Glaciation</a:t>
            </a:r>
            <a:endParaRPr lang="en-US" sz="3200" dirty="0"/>
          </a:p>
        </p:txBody>
      </p:sp>
    </p:spTree>
    <p:extLst>
      <p:ext uri="{BB962C8B-B14F-4D97-AF65-F5344CB8AC3E}">
        <p14:creationId xmlns:p14="http://schemas.microsoft.com/office/powerpoint/2010/main" val="202054430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3515" y="365126"/>
            <a:ext cx="4428704" cy="1325563"/>
          </a:xfrm>
        </p:spPr>
        <p:txBody>
          <a:bodyPr>
            <a:normAutofit fontScale="90000"/>
          </a:bodyPr>
          <a:lstStyle/>
          <a:p>
            <a:r>
              <a:rPr lang="en-US" dirty="0" smtClean="0"/>
              <a:t>How to Create Habitat for Sockeye:</a:t>
            </a:r>
            <a:br>
              <a:rPr lang="en-US" dirty="0" smtClean="0"/>
            </a:br>
            <a:r>
              <a:rPr lang="en-US" dirty="0" smtClean="0"/>
              <a:t>Have an ice age</a:t>
            </a:r>
            <a:endParaRPr lang="en-US" dirty="0"/>
          </a:p>
        </p:txBody>
      </p:sp>
      <p:sp>
        <p:nvSpPr>
          <p:cNvPr id="3" name="Content Placeholder 2"/>
          <p:cNvSpPr>
            <a:spLocks noGrp="1"/>
          </p:cNvSpPr>
          <p:nvPr>
            <p:ph sz="half" idx="1"/>
          </p:nvPr>
        </p:nvSpPr>
        <p:spPr>
          <a:xfrm>
            <a:off x="838200" y="2006247"/>
            <a:ext cx="4083756" cy="4237128"/>
          </a:xfrm>
        </p:spPr>
        <p:txBody>
          <a:bodyPr>
            <a:normAutofit fontScale="77500" lnSpcReduction="20000"/>
          </a:bodyPr>
          <a:lstStyle/>
          <a:p>
            <a:r>
              <a:rPr lang="en-US" dirty="0"/>
              <a:t>A</a:t>
            </a:r>
            <a:r>
              <a:rPr lang="en-US" dirty="0" smtClean="0"/>
              <a:t>fter adult Sockeye Salmon spawn in a stream, juvenile sockeye spend the first year of their lives in lakes before </a:t>
            </a:r>
            <a:r>
              <a:rPr lang="en-US" dirty="0" err="1" smtClean="0"/>
              <a:t>outmigrating</a:t>
            </a:r>
            <a:r>
              <a:rPr lang="en-US" dirty="0" smtClean="0"/>
              <a:t>.</a:t>
            </a:r>
          </a:p>
          <a:p>
            <a:r>
              <a:rPr lang="en-US" dirty="0" smtClean="0"/>
              <a:t>Alpine glaciation created sockeye lakes in the Yakima basin, four of which were converted into storage reservoirs</a:t>
            </a:r>
            <a:r>
              <a:rPr lang="en-US" dirty="0" smtClean="0"/>
              <a:t>.</a:t>
            </a:r>
          </a:p>
          <a:p>
            <a:r>
              <a:rPr lang="en-US" dirty="0"/>
              <a:t>This geologic history left a bounty of aquatic and terrestrial resources</a:t>
            </a:r>
          </a:p>
          <a:p>
            <a:r>
              <a:rPr lang="en-US" dirty="0"/>
              <a:t>This bounty proved sustainable to </a:t>
            </a:r>
            <a:r>
              <a:rPr lang="en-US" dirty="0" smtClean="0"/>
              <a:t> </a:t>
            </a:r>
            <a:r>
              <a:rPr lang="en-US" dirty="0"/>
              <a:t>people for many hundreds of generations</a:t>
            </a:r>
          </a:p>
          <a:p>
            <a:endParaRPr lang="en-US" dirty="0" smtClean="0"/>
          </a:p>
        </p:txBody>
      </p:sp>
      <p:pic>
        <p:nvPicPr>
          <p:cNvPr id="5" name="Content Placeholder 4"/>
          <p:cNvPicPr>
            <a:picLocks noGrp="1" noChangeAspect="1"/>
          </p:cNvPicPr>
          <p:nvPr>
            <p:ph sz="half" idx="2"/>
          </p:nvPr>
        </p:nvPicPr>
        <p:blipFill rotWithShape="1">
          <a:blip r:embed="rId2"/>
          <a:srcRect t="2002" b="1932"/>
          <a:stretch/>
        </p:blipFill>
        <p:spPr>
          <a:xfrm>
            <a:off x="5162482" y="1027908"/>
            <a:ext cx="7108456" cy="5215467"/>
          </a:xfrm>
          <a:prstGeom prst="rect">
            <a:avLst/>
          </a:prstGeom>
        </p:spPr>
      </p:pic>
      <p:sp>
        <p:nvSpPr>
          <p:cNvPr id="6" name="Rectangle 2"/>
          <p:cNvSpPr txBox="1">
            <a:spLocks noChangeArrowheads="1"/>
          </p:cNvSpPr>
          <p:nvPr/>
        </p:nvSpPr>
        <p:spPr>
          <a:xfrm>
            <a:off x="5282745" y="1452146"/>
            <a:ext cx="2193757" cy="477085"/>
          </a:xfrm>
          <a:prstGeom prst="rect">
            <a:avLst/>
          </a:prstGeom>
        </p:spPr>
        <p:txBody>
          <a:bodyPr vert="horz" lIns="91440" tIns="45720" rIns="91440" bIns="45720" rtlCol="0" anchor="ctr">
            <a:normAutofit fontScale="4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ysClr val="windowText" lastClr="000000"/>
                </a:solidFill>
                <a:effectLst/>
                <a:uLnTx/>
                <a:uFillTx/>
                <a:latin typeface="Calibri Light" panose="020F0302020204030204"/>
                <a:ea typeface="+mj-ea"/>
                <a:cs typeface="+mj-cs"/>
              </a:rPr>
              <a:t>Before the Deluge</a:t>
            </a:r>
            <a:endParaRPr kumimoji="0" lang="en-US" sz="44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299057482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3912" y="3309870"/>
            <a:ext cx="10515600" cy="3339285"/>
          </a:xfrm>
        </p:spPr>
        <p:txBody>
          <a:bodyPr>
            <a:normAutofit fontScale="70000" lnSpcReduction="20000"/>
          </a:bodyPr>
          <a:lstStyle/>
          <a:p>
            <a:r>
              <a:rPr lang="en-US" b="1" i="1" dirty="0" smtClean="0"/>
              <a:t>“This </a:t>
            </a:r>
            <a:r>
              <a:rPr lang="en-US" b="1" i="1" dirty="0"/>
              <a:t>is the Great Mart of all this </a:t>
            </a:r>
            <a:r>
              <a:rPr lang="en-US" b="1" i="1" dirty="0" smtClean="0"/>
              <a:t>Country”</a:t>
            </a:r>
          </a:p>
          <a:p>
            <a:pPr lvl="1"/>
            <a:r>
              <a:rPr lang="en-US" dirty="0" smtClean="0"/>
              <a:t>Journals of Lewis and Clark</a:t>
            </a:r>
          </a:p>
          <a:p>
            <a:endParaRPr lang="en-US" dirty="0" smtClean="0"/>
          </a:p>
          <a:p>
            <a:r>
              <a:rPr lang="en-US" sz="2600" dirty="0" smtClean="0"/>
              <a:t>Lewis </a:t>
            </a:r>
            <a:r>
              <a:rPr lang="en-US" sz="2600" dirty="0"/>
              <a:t>and Clark </a:t>
            </a:r>
            <a:r>
              <a:rPr lang="en-US" sz="2600" dirty="0" smtClean="0"/>
              <a:t>… estimated </a:t>
            </a:r>
            <a:r>
              <a:rPr lang="en-US" sz="2600" dirty="0"/>
              <a:t>that in 1805 and 1806, between 7,400 and 10,400 Indians were </a:t>
            </a:r>
            <a:r>
              <a:rPr lang="en-US" sz="2600" dirty="0" smtClean="0"/>
              <a:t>living </a:t>
            </a:r>
            <a:r>
              <a:rPr lang="en-US" sz="2600" dirty="0"/>
              <a:t>permanently or seasonally encamped between the Cascade Rapids (near today's Bonneville Dam) and The </a:t>
            </a:r>
            <a:r>
              <a:rPr lang="en-US" sz="2600" dirty="0" err="1"/>
              <a:t>Dalles</a:t>
            </a:r>
            <a:r>
              <a:rPr lang="en-US" sz="2600" dirty="0"/>
              <a:t>. </a:t>
            </a:r>
            <a:endParaRPr lang="en-US" sz="2600" dirty="0" smtClean="0"/>
          </a:p>
          <a:p>
            <a:pPr lvl="1"/>
            <a:r>
              <a:rPr lang="en-US" sz="1800" dirty="0">
                <a:hlinkClick r:id="rId2"/>
              </a:rPr>
              <a:t>http://</a:t>
            </a:r>
            <a:r>
              <a:rPr lang="en-US" sz="1800" dirty="0" smtClean="0">
                <a:hlinkClick r:id="rId2"/>
              </a:rPr>
              <a:t>www.historylink.org/index.cfm?DisplayPage=output.cfm&amp;file_id=10010</a:t>
            </a:r>
            <a:endParaRPr lang="en-US" sz="1800" dirty="0" smtClean="0"/>
          </a:p>
          <a:p>
            <a:pPr lvl="1"/>
            <a:endParaRPr lang="en-US" sz="1800" dirty="0" smtClean="0"/>
          </a:p>
          <a:p>
            <a:r>
              <a:rPr lang="en-US" sz="2400" dirty="0" smtClean="0"/>
              <a:t>… </a:t>
            </a:r>
            <a:r>
              <a:rPr lang="en-US" sz="2600" dirty="0"/>
              <a:t>ancient fisheries with the uncounted </a:t>
            </a:r>
            <a:r>
              <a:rPr lang="en-US" sz="2600" b="1" dirty="0"/>
              <a:t>thousands of years of cultural traditions</a:t>
            </a:r>
            <a:r>
              <a:rPr lang="en-US" sz="2600" dirty="0"/>
              <a:t> that accompanied fishing and ancillary activities. These activities included </a:t>
            </a:r>
            <a:r>
              <a:rPr lang="en-US" sz="2600" b="1" dirty="0"/>
              <a:t>inter-Tribal trade </a:t>
            </a:r>
            <a:r>
              <a:rPr lang="en-US" sz="2600" dirty="0"/>
              <a:t>of which the bounty and </a:t>
            </a:r>
            <a:r>
              <a:rPr lang="en-US" sz="2600" b="1" dirty="0"/>
              <a:t>resources of the Great Plains, the Great Basin, Plateau and Coastal cultures</a:t>
            </a:r>
            <a:r>
              <a:rPr lang="en-US" sz="2600" dirty="0"/>
              <a:t> were brought to The </a:t>
            </a:r>
            <a:r>
              <a:rPr lang="en-US" sz="2600" dirty="0" err="1"/>
              <a:t>Dalles</a:t>
            </a:r>
            <a:r>
              <a:rPr lang="en-US" sz="2400" dirty="0" smtClean="0"/>
              <a:t>.</a:t>
            </a:r>
          </a:p>
          <a:p>
            <a:pPr lvl="1"/>
            <a:r>
              <a:rPr lang="en-US" sz="1800" dirty="0">
                <a:hlinkClick r:id="rId3"/>
              </a:rPr>
              <a:t>http://</a:t>
            </a:r>
            <a:r>
              <a:rPr lang="en-US" sz="1800" dirty="0" smtClean="0">
                <a:hlinkClick r:id="rId3"/>
              </a:rPr>
              <a:t>www.ccrh.org/comm/camas/primary%20docs/report.htm</a:t>
            </a:r>
            <a:r>
              <a:rPr lang="en-US" sz="1800" dirty="0" smtClean="0"/>
              <a:t> (sorry, but this excellent website went away)</a:t>
            </a:r>
          </a:p>
          <a:p>
            <a:pPr lvl="1"/>
            <a:endParaRPr lang="en-US" sz="1800" dirty="0" smtClean="0"/>
          </a:p>
          <a:p>
            <a:pPr lvl="1"/>
            <a:endParaRPr lang="en-US" dirty="0"/>
          </a:p>
        </p:txBody>
      </p:sp>
      <p:sp>
        <p:nvSpPr>
          <p:cNvPr id="6" name="TextBox 5"/>
          <p:cNvSpPr txBox="1"/>
          <p:nvPr/>
        </p:nvSpPr>
        <p:spPr>
          <a:xfrm>
            <a:off x="754717" y="58585"/>
            <a:ext cx="5800629" cy="2185214"/>
          </a:xfrm>
          <a:prstGeom prst="rect">
            <a:avLst/>
          </a:prstGeom>
          <a:noFill/>
        </p:spPr>
        <p:txBody>
          <a:bodyPr wrap="square" rtlCol="0">
            <a:spAutoFit/>
          </a:bodyPr>
          <a:lstStyle/>
          <a:p>
            <a:pPr algn="ctr"/>
            <a:r>
              <a:rPr lang="en-US" sz="4000" dirty="0" err="1" smtClean="0">
                <a:solidFill>
                  <a:prstClr val="black"/>
                </a:solidFill>
              </a:rPr>
              <a:t>Celilo</a:t>
            </a:r>
            <a:r>
              <a:rPr lang="en-US" sz="4000" dirty="0" smtClean="0">
                <a:solidFill>
                  <a:prstClr val="black"/>
                </a:solidFill>
              </a:rPr>
              <a:t> Falls</a:t>
            </a:r>
            <a:r>
              <a:rPr lang="en-US" sz="4000" dirty="0" smtClean="0">
                <a:solidFill>
                  <a:prstClr val="black"/>
                </a:solidFill>
              </a:rPr>
              <a:t>:</a:t>
            </a:r>
          </a:p>
          <a:p>
            <a:pPr algn="ctr"/>
            <a:endParaRPr lang="en-US" sz="4000" dirty="0" smtClean="0">
              <a:solidFill>
                <a:prstClr val="black"/>
              </a:solidFill>
            </a:endParaRPr>
          </a:p>
          <a:p>
            <a:pPr algn="ctr"/>
            <a:r>
              <a:rPr lang="en-US" sz="2800" dirty="0" smtClean="0">
                <a:solidFill>
                  <a:prstClr val="black"/>
                </a:solidFill>
              </a:rPr>
              <a:t>Hub </a:t>
            </a:r>
            <a:r>
              <a:rPr lang="en-US" sz="2800" dirty="0" smtClean="0">
                <a:solidFill>
                  <a:prstClr val="black"/>
                </a:solidFill>
              </a:rPr>
              <a:t>of The First Great Economy of The Pacific Northwest</a:t>
            </a:r>
          </a:p>
        </p:txBody>
      </p:sp>
      <p:pic>
        <p:nvPicPr>
          <p:cNvPr id="7" name="Picture 6"/>
          <p:cNvPicPr>
            <a:picLocks noChangeAspect="1"/>
          </p:cNvPicPr>
          <p:nvPr/>
        </p:nvPicPr>
        <p:blipFill>
          <a:blip r:embed="rId4"/>
          <a:stretch>
            <a:fillRect/>
          </a:stretch>
        </p:blipFill>
        <p:spPr>
          <a:xfrm>
            <a:off x="6829778" y="58585"/>
            <a:ext cx="5283200" cy="3675842"/>
          </a:xfrm>
          <a:prstGeom prst="rect">
            <a:avLst/>
          </a:prstGeom>
        </p:spPr>
      </p:pic>
      <p:sp>
        <p:nvSpPr>
          <p:cNvPr id="8" name="TextBox 7"/>
          <p:cNvSpPr txBox="1"/>
          <p:nvPr/>
        </p:nvSpPr>
        <p:spPr>
          <a:xfrm>
            <a:off x="7845777" y="3515833"/>
            <a:ext cx="1382110" cy="261610"/>
          </a:xfrm>
          <a:prstGeom prst="rect">
            <a:avLst/>
          </a:prstGeom>
          <a:noFill/>
        </p:spPr>
        <p:txBody>
          <a:bodyPr wrap="none" rtlCol="0">
            <a:spAutoFit/>
          </a:bodyPr>
          <a:lstStyle/>
          <a:p>
            <a:r>
              <a:rPr lang="en-US" sz="1100" dirty="0" smtClean="0">
                <a:solidFill>
                  <a:prstClr val="black"/>
                </a:solidFill>
              </a:rPr>
              <a:t>Photo from critfc.org</a:t>
            </a:r>
            <a:endParaRPr lang="en-US" sz="1100" dirty="0">
              <a:solidFill>
                <a:prstClr val="black"/>
              </a:solidFill>
            </a:endParaRPr>
          </a:p>
        </p:txBody>
      </p:sp>
    </p:spTree>
    <p:extLst>
      <p:ext uri="{BB962C8B-B14F-4D97-AF65-F5344CB8AC3E}">
        <p14:creationId xmlns:p14="http://schemas.microsoft.com/office/powerpoint/2010/main" val="47633824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942" y="107510"/>
            <a:ext cx="3438658" cy="1057613"/>
          </a:xfrm>
        </p:spPr>
        <p:txBody>
          <a:bodyPr>
            <a:normAutofit/>
          </a:bodyPr>
          <a:lstStyle/>
          <a:p>
            <a:r>
              <a:rPr lang="en-US" sz="2800" dirty="0" smtClean="0"/>
              <a:t>The Atmosphere</a:t>
            </a:r>
            <a:br>
              <a:rPr lang="en-US" sz="2800" dirty="0" smtClean="0"/>
            </a:br>
            <a:r>
              <a:rPr lang="en-US" sz="2800" dirty="0" smtClean="0"/>
              <a:t> they Breathed</a:t>
            </a:r>
            <a:endParaRPr lang="en-US" sz="2800" dirty="0"/>
          </a:p>
        </p:txBody>
      </p:sp>
      <p:pic>
        <p:nvPicPr>
          <p:cNvPr id="5"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9310" y="746937"/>
            <a:ext cx="7332044" cy="5105223"/>
          </a:xfrm>
          <a:prstGeom prst="rect">
            <a:avLst/>
          </a:prstGeom>
        </p:spPr>
      </p:pic>
      <p:sp>
        <p:nvSpPr>
          <p:cNvPr id="4" name="Rectangle 3"/>
          <p:cNvSpPr txBox="1">
            <a:spLocks noChangeArrowheads="1"/>
          </p:cNvSpPr>
          <p:nvPr/>
        </p:nvSpPr>
        <p:spPr>
          <a:xfrm>
            <a:off x="218941" y="1332614"/>
            <a:ext cx="3438659" cy="4233552"/>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buFont typeface="Arial" pitchFamily="34" charset="0"/>
              <a:buNone/>
              <a:defRPr/>
            </a:pPr>
            <a:r>
              <a:rPr lang="en-US" sz="2800" b="1" dirty="0" smtClean="0">
                <a:solidFill>
                  <a:srgbClr val="5B9BD5">
                    <a:lumMod val="75000"/>
                  </a:srgbClr>
                </a:solidFill>
              </a:rPr>
              <a:t>The right to resort to the fishing places in controversy was a part of larger rights possessed by the Indians, upon the exercise of which there was not a shadow of impediment, and which were not much less necessary to the existence of the Indians than the atmosphere they breathed.</a:t>
            </a:r>
          </a:p>
          <a:p>
            <a:pPr lvl="1">
              <a:lnSpc>
                <a:spcPct val="90000"/>
              </a:lnSpc>
              <a:defRPr/>
            </a:pPr>
            <a:r>
              <a:rPr lang="en-US" sz="2400" b="1" dirty="0" smtClean="0">
                <a:solidFill>
                  <a:srgbClr val="5B9BD5">
                    <a:lumMod val="75000"/>
                  </a:srgbClr>
                </a:solidFill>
              </a:rPr>
              <a:t>Justice Joseph </a:t>
            </a:r>
            <a:r>
              <a:rPr lang="en-US" sz="2400" b="1" dirty="0" err="1" smtClean="0">
                <a:solidFill>
                  <a:srgbClr val="5B9BD5">
                    <a:lumMod val="75000"/>
                  </a:srgbClr>
                </a:solidFill>
              </a:rPr>
              <a:t>Mckenna</a:t>
            </a:r>
            <a:endParaRPr lang="en-US" sz="2400" b="1" dirty="0" smtClean="0">
              <a:solidFill>
                <a:srgbClr val="5B9BD5">
                  <a:lumMod val="75000"/>
                </a:srgbClr>
              </a:solidFill>
            </a:endParaRPr>
          </a:p>
          <a:p>
            <a:pPr lvl="1">
              <a:lnSpc>
                <a:spcPct val="90000"/>
              </a:lnSpc>
              <a:defRPr/>
            </a:pPr>
            <a:r>
              <a:rPr lang="en-US" sz="2400" b="1" dirty="0" smtClean="0">
                <a:solidFill>
                  <a:srgbClr val="5B9BD5">
                    <a:lumMod val="75000"/>
                  </a:srgbClr>
                </a:solidFill>
              </a:rPr>
              <a:t>U.S. Supreme Court</a:t>
            </a:r>
            <a:r>
              <a:rPr lang="en-US" sz="2400" b="1" dirty="0" smtClean="0">
                <a:solidFill>
                  <a:sysClr val="window" lastClr="FFFFFF"/>
                </a:solidFill>
              </a:rPr>
              <a:t>5</a:t>
            </a:r>
            <a:endParaRPr lang="en-US" sz="2400" b="1" dirty="0">
              <a:solidFill>
                <a:sysClr val="window" lastClr="FFFFFF"/>
              </a:solidFill>
            </a:endParaRPr>
          </a:p>
        </p:txBody>
      </p:sp>
    </p:spTree>
    <p:extLst>
      <p:ext uri="{BB962C8B-B14F-4D97-AF65-F5344CB8AC3E}">
        <p14:creationId xmlns:p14="http://schemas.microsoft.com/office/powerpoint/2010/main" val="207209722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rot="60000">
            <a:off x="852878" y="1354697"/>
            <a:ext cx="10326996" cy="4683015"/>
          </a:xfrm>
          <a:prstGeom prst="rect">
            <a:avLst/>
          </a:prstGeom>
        </p:spPr>
      </p:pic>
      <p:sp>
        <p:nvSpPr>
          <p:cNvPr id="2" name="Title 1"/>
          <p:cNvSpPr>
            <a:spLocks noGrp="1"/>
          </p:cNvSpPr>
          <p:nvPr>
            <p:ph type="title"/>
          </p:nvPr>
        </p:nvSpPr>
        <p:spPr>
          <a:xfrm>
            <a:off x="838200" y="184979"/>
            <a:ext cx="10515600" cy="852593"/>
          </a:xfrm>
        </p:spPr>
        <p:txBody>
          <a:bodyPr>
            <a:normAutofit fontScale="90000"/>
          </a:bodyPr>
          <a:lstStyle/>
          <a:p>
            <a:pPr algn="ctr"/>
            <a:r>
              <a:rPr lang="en-US" dirty="0" smtClean="0"/>
              <a:t>Post Treaty, Pre Reclamation Fish Declines</a:t>
            </a:r>
            <a:br>
              <a:rPr lang="en-US" dirty="0" smtClean="0"/>
            </a:br>
            <a:r>
              <a:rPr lang="en-US" sz="3200" dirty="0" smtClean="0"/>
              <a:t>Hundreds of thousands to thousands</a:t>
            </a:r>
            <a:endParaRPr lang="en-US" dirty="0"/>
          </a:p>
        </p:txBody>
      </p:sp>
      <p:sp>
        <p:nvSpPr>
          <p:cNvPr id="3" name="Content Placeholder 2"/>
          <p:cNvSpPr>
            <a:spLocks noGrp="1"/>
          </p:cNvSpPr>
          <p:nvPr>
            <p:ph idx="1"/>
          </p:nvPr>
        </p:nvSpPr>
        <p:spPr>
          <a:xfrm>
            <a:off x="812800" y="6044653"/>
            <a:ext cx="10515600" cy="470430"/>
          </a:xfrm>
        </p:spPr>
        <p:txBody>
          <a:bodyPr>
            <a:normAutofit fontScale="85000" lnSpcReduction="10000"/>
          </a:bodyPr>
          <a:lstStyle/>
          <a:p>
            <a:r>
              <a:rPr lang="en-US" dirty="0" smtClean="0"/>
              <a:t>Joe </a:t>
            </a:r>
            <a:r>
              <a:rPr lang="en-US" dirty="0" err="1" smtClean="0"/>
              <a:t>Meninick</a:t>
            </a:r>
            <a:r>
              <a:rPr lang="en-US" dirty="0" smtClean="0"/>
              <a:t>, Yakama Tribal Council, 1968 Hearing on Bumping Lake Enlargement</a:t>
            </a:r>
            <a:endParaRPr lang="en-US" dirty="0"/>
          </a:p>
        </p:txBody>
      </p:sp>
    </p:spTree>
    <p:extLst>
      <p:ext uri="{BB962C8B-B14F-4D97-AF65-F5344CB8AC3E}">
        <p14:creationId xmlns:p14="http://schemas.microsoft.com/office/powerpoint/2010/main" val="49677320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SVIDam-1905"/>
          <p:cNvPicPr>
            <a:picLocks noGrp="1" noChangeAspect="1" noChangeArrowheads="1"/>
          </p:cNvPicPr>
          <p:nvPr>
            <p:ph idx="1"/>
          </p:nvPr>
        </p:nvPicPr>
        <p:blipFill>
          <a:blip r:embed="rId2" cstate="print"/>
          <a:srcRect/>
          <a:stretch>
            <a:fillRect/>
          </a:stretch>
        </p:blipFill>
        <p:spPr>
          <a:xfrm>
            <a:off x="0" y="-58737"/>
            <a:ext cx="9144000" cy="6891338"/>
          </a:xfrm>
          <a:noFill/>
          <a:ln/>
        </p:spPr>
      </p:pic>
      <p:sp>
        <p:nvSpPr>
          <p:cNvPr id="64516" name="Text Box 4"/>
          <p:cNvSpPr txBox="1">
            <a:spLocks noChangeArrowheads="1"/>
          </p:cNvSpPr>
          <p:nvPr/>
        </p:nvSpPr>
        <p:spPr bwMode="auto">
          <a:xfrm>
            <a:off x="5122333" y="2410610"/>
            <a:ext cx="2480733" cy="646331"/>
          </a:xfrm>
          <a:prstGeom prst="rect">
            <a:avLst/>
          </a:prstGeom>
          <a:solidFill>
            <a:schemeClr val="accent1">
              <a:alpha val="69000"/>
            </a:schemeClr>
          </a:solidFill>
          <a:ln w="9525">
            <a:noFill/>
            <a:miter lim="800000"/>
            <a:headEnd/>
            <a:tailEnd/>
          </a:ln>
          <a:effectLst/>
        </p:spPr>
        <p:txBody>
          <a:bodyPr wrap="square">
            <a:spAutoFit/>
          </a:bodyPr>
          <a:lstStyle/>
          <a:p>
            <a:r>
              <a:rPr lang="en-US" dirty="0" smtClean="0">
                <a:latin typeface="Arial" charset="0"/>
                <a:sym typeface="Wingdings" pitchFamily="2" charset="2"/>
              </a:rPr>
              <a:t></a:t>
            </a:r>
            <a:r>
              <a:rPr lang="en-US" b="1" dirty="0">
                <a:latin typeface="Arial" charset="0"/>
              </a:rPr>
              <a:t>Yakima </a:t>
            </a:r>
            <a:r>
              <a:rPr lang="en-US" b="1" dirty="0" smtClean="0">
                <a:latin typeface="Arial" charset="0"/>
              </a:rPr>
              <a:t>River</a:t>
            </a:r>
          </a:p>
          <a:p>
            <a:r>
              <a:rPr lang="en-US" b="1" dirty="0" smtClean="0">
                <a:latin typeface="Arial" charset="0"/>
              </a:rPr>
              <a:t>  Sunnyside </a:t>
            </a:r>
            <a:r>
              <a:rPr lang="en-US" b="1" dirty="0">
                <a:latin typeface="Arial" charset="0"/>
              </a:rPr>
              <a:t>Canal </a:t>
            </a:r>
            <a:r>
              <a:rPr lang="en-US" b="1" dirty="0" smtClean="0">
                <a:latin typeface="Arial" charset="0"/>
                <a:sym typeface="Wingdings" pitchFamily="2" charset="2"/>
              </a:rPr>
              <a:t></a:t>
            </a:r>
            <a:endParaRPr lang="en-US" b="1" dirty="0">
              <a:latin typeface="Arial" charset="0"/>
            </a:endParaRPr>
          </a:p>
        </p:txBody>
      </p:sp>
      <p:sp>
        <p:nvSpPr>
          <p:cNvPr id="64517" name="Rectangle 5"/>
          <p:cNvSpPr>
            <a:spLocks noChangeArrowheads="1"/>
          </p:cNvSpPr>
          <p:nvPr/>
        </p:nvSpPr>
        <p:spPr bwMode="auto">
          <a:xfrm>
            <a:off x="803517" y="127001"/>
            <a:ext cx="2762295" cy="369332"/>
          </a:xfrm>
          <a:prstGeom prst="rect">
            <a:avLst/>
          </a:prstGeom>
          <a:noFill/>
          <a:ln w="9525">
            <a:noFill/>
            <a:miter lim="800000"/>
            <a:headEnd/>
            <a:tailEnd/>
          </a:ln>
          <a:effectLst/>
        </p:spPr>
        <p:txBody>
          <a:bodyPr wrap="none">
            <a:spAutoFit/>
          </a:bodyPr>
          <a:lstStyle/>
          <a:p>
            <a:r>
              <a:rPr lang="en-US" b="1" dirty="0">
                <a:latin typeface="Arial" charset="0"/>
              </a:rPr>
              <a:t>Sunnyside Dam in </a:t>
            </a:r>
            <a:r>
              <a:rPr lang="en-US" b="1" dirty="0" smtClean="0">
                <a:latin typeface="Arial" charset="0"/>
              </a:rPr>
              <a:t>1905</a:t>
            </a:r>
            <a:endParaRPr lang="en-US" b="1" dirty="0">
              <a:latin typeface="Arial" charset="0"/>
            </a:endParaRPr>
          </a:p>
        </p:txBody>
      </p:sp>
      <p:pic>
        <p:nvPicPr>
          <p:cNvPr id="2" name="Picture 1"/>
          <p:cNvPicPr>
            <a:picLocks noChangeAspect="1"/>
          </p:cNvPicPr>
          <p:nvPr/>
        </p:nvPicPr>
        <p:blipFill>
          <a:blip r:embed="rId3"/>
          <a:stretch>
            <a:fillRect/>
          </a:stretch>
        </p:blipFill>
        <p:spPr>
          <a:xfrm>
            <a:off x="5217717" y="4151960"/>
            <a:ext cx="6974283" cy="2495975"/>
          </a:xfrm>
          <a:prstGeom prst="rect">
            <a:avLst/>
          </a:prstGeom>
        </p:spPr>
      </p:pic>
      <p:sp>
        <p:nvSpPr>
          <p:cNvPr id="64515" name="Text Box 3"/>
          <p:cNvSpPr txBox="1">
            <a:spLocks noChangeArrowheads="1"/>
          </p:cNvSpPr>
          <p:nvPr/>
        </p:nvSpPr>
        <p:spPr bwMode="auto">
          <a:xfrm>
            <a:off x="4335727" y="6463269"/>
            <a:ext cx="7822670" cy="369332"/>
          </a:xfrm>
          <a:prstGeom prst="rect">
            <a:avLst/>
          </a:prstGeom>
          <a:solidFill>
            <a:schemeClr val="accent1"/>
          </a:solidFill>
          <a:ln w="9525">
            <a:noFill/>
            <a:miter lim="800000"/>
            <a:headEnd/>
            <a:tailEnd/>
          </a:ln>
          <a:effectLst/>
        </p:spPr>
        <p:txBody>
          <a:bodyPr wrap="square">
            <a:spAutoFit/>
          </a:bodyPr>
          <a:lstStyle/>
          <a:p>
            <a:r>
              <a:rPr lang="en-US" dirty="0"/>
              <a:t>Joe </a:t>
            </a:r>
            <a:r>
              <a:rPr lang="en-US" dirty="0" err="1"/>
              <a:t>Meninick</a:t>
            </a:r>
            <a:r>
              <a:rPr lang="en-US" dirty="0"/>
              <a:t>, Yakama Tribal Council, 1968 Hearing on Bumping Lake Enlargement</a:t>
            </a:r>
            <a:endParaRPr lang="en-US" dirty="0"/>
          </a:p>
        </p:txBody>
      </p:sp>
      <p:sp>
        <p:nvSpPr>
          <p:cNvPr id="7" name="Title 1"/>
          <p:cNvSpPr>
            <a:spLocks noGrp="1"/>
          </p:cNvSpPr>
          <p:nvPr>
            <p:ph type="title"/>
          </p:nvPr>
        </p:nvSpPr>
        <p:spPr>
          <a:xfrm>
            <a:off x="9554766" y="106866"/>
            <a:ext cx="2603631" cy="3747158"/>
          </a:xfrm>
        </p:spPr>
        <p:txBody>
          <a:bodyPr>
            <a:noAutofit/>
          </a:bodyPr>
          <a:lstStyle/>
          <a:p>
            <a:r>
              <a:rPr lang="en-US" sz="3200" dirty="0" smtClean="0"/>
              <a:t>“By </a:t>
            </a:r>
            <a:r>
              <a:rPr lang="en-US" sz="3200" dirty="0"/>
              <a:t>1900 all of the low water flow of the Yakima River had been appropriated and </a:t>
            </a:r>
            <a:r>
              <a:rPr lang="en-US" sz="3200" dirty="0" smtClean="0"/>
              <a:t>diverted”</a:t>
            </a:r>
            <a:endParaRPr lang="en-US" sz="3200" dirty="0"/>
          </a:p>
        </p:txBody>
      </p:sp>
    </p:spTree>
    <p:extLst>
      <p:ext uri="{BB962C8B-B14F-4D97-AF65-F5344CB8AC3E}">
        <p14:creationId xmlns:p14="http://schemas.microsoft.com/office/powerpoint/2010/main" val="323399554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body" idx="1"/>
          </p:nvPr>
        </p:nvSpPr>
        <p:spPr/>
        <p:txBody>
          <a:bodyPr/>
          <a:lstStyle/>
          <a:p>
            <a:endParaRPr lang="en-US"/>
          </a:p>
        </p:txBody>
      </p:sp>
      <p:pic>
        <p:nvPicPr>
          <p:cNvPr id="56323" name="Picture 3" descr="IMG_1382 elements"/>
          <p:cNvPicPr>
            <a:picLocks noChangeAspect="1" noChangeArrowheads="1"/>
          </p:cNvPicPr>
          <p:nvPr/>
        </p:nvPicPr>
        <p:blipFill>
          <a:blip r:embed="rId2" cstate="print"/>
          <a:srcRect/>
          <a:stretch>
            <a:fillRect/>
          </a:stretch>
        </p:blipFill>
        <p:spPr bwMode="auto">
          <a:xfrm>
            <a:off x="1524000" y="1"/>
            <a:ext cx="9144000" cy="6905625"/>
          </a:xfrm>
          <a:prstGeom prst="rect">
            <a:avLst/>
          </a:prstGeom>
          <a:noFill/>
          <a:ln w="9525">
            <a:noFill/>
            <a:miter lim="800000"/>
            <a:headEnd/>
            <a:tailEnd/>
          </a:ln>
        </p:spPr>
      </p:pic>
      <p:sp>
        <p:nvSpPr>
          <p:cNvPr id="56324" name="Rectangle 4"/>
          <p:cNvSpPr>
            <a:spLocks noGrp="1" noChangeArrowheads="1"/>
          </p:cNvSpPr>
          <p:nvPr>
            <p:ph type="title"/>
          </p:nvPr>
        </p:nvSpPr>
        <p:spPr>
          <a:xfrm>
            <a:off x="2005263" y="1067038"/>
            <a:ext cx="1475874" cy="1066800"/>
          </a:xfrm>
        </p:spPr>
        <p:txBody>
          <a:bodyPr>
            <a:normAutofit/>
          </a:bodyPr>
          <a:lstStyle/>
          <a:p>
            <a:r>
              <a:rPr lang="en-US" sz="4000" dirty="0" smtClean="0">
                <a:solidFill>
                  <a:srgbClr val="FFFFFF"/>
                </a:solidFill>
              </a:rPr>
              <a:t>Fixed!</a:t>
            </a:r>
            <a:endParaRPr lang="en-US" sz="4000" dirty="0">
              <a:solidFill>
                <a:srgbClr val="FFFFFF"/>
              </a:solidFill>
            </a:endParaRPr>
          </a:p>
        </p:txBody>
      </p:sp>
      <p:sp>
        <p:nvSpPr>
          <p:cNvPr id="56325" name="Text Box 5"/>
          <p:cNvSpPr txBox="1">
            <a:spLocks noChangeArrowheads="1"/>
          </p:cNvSpPr>
          <p:nvPr/>
        </p:nvSpPr>
        <p:spPr bwMode="auto">
          <a:xfrm>
            <a:off x="7239000" y="0"/>
            <a:ext cx="3429000" cy="1600438"/>
          </a:xfrm>
          <a:prstGeom prst="rect">
            <a:avLst/>
          </a:prstGeom>
          <a:noFill/>
          <a:ln w="9525">
            <a:noFill/>
            <a:miter lim="800000"/>
            <a:headEnd/>
            <a:tailEnd/>
          </a:ln>
          <a:effectLst/>
        </p:spPr>
        <p:txBody>
          <a:bodyPr wrap="square">
            <a:spAutoFit/>
          </a:bodyPr>
          <a:lstStyle/>
          <a:p>
            <a:pPr algn="ctr"/>
            <a:r>
              <a:rPr lang="en-US" sz="4000" dirty="0" err="1">
                <a:solidFill>
                  <a:schemeClr val="bg1"/>
                </a:solidFill>
              </a:rPr>
              <a:t>Manastash</a:t>
            </a:r>
            <a:r>
              <a:rPr lang="en-US" sz="4000" dirty="0">
                <a:solidFill>
                  <a:schemeClr val="bg1"/>
                </a:solidFill>
              </a:rPr>
              <a:t> Creek</a:t>
            </a:r>
          </a:p>
          <a:p>
            <a:pPr algn="ctr"/>
            <a:r>
              <a:rPr lang="en-US" dirty="0">
                <a:solidFill>
                  <a:schemeClr val="bg1"/>
                </a:solidFill>
              </a:rPr>
              <a:t>(Below the diversions)</a:t>
            </a:r>
            <a:endParaRPr lang="en-US" dirty="0">
              <a:solidFill>
                <a:schemeClr val="bg1"/>
              </a:solidFill>
            </a:endParaRPr>
          </a:p>
        </p:txBody>
      </p:sp>
      <p:sp>
        <p:nvSpPr>
          <p:cNvPr id="9" name="Rectangle 1028"/>
          <p:cNvSpPr txBox="1">
            <a:spLocks noChangeArrowheads="1"/>
          </p:cNvSpPr>
          <p:nvPr/>
        </p:nvSpPr>
        <p:spPr>
          <a:xfrm>
            <a:off x="4138863" y="5390147"/>
            <a:ext cx="6529137" cy="1467853"/>
          </a:xfrm>
          <a:prstGeom prst="rect">
            <a:avLst/>
          </a:prstGeom>
        </p:spPr>
        <p:txBody>
          <a:bodyPr vert="horz" lIns="91440" tIns="45720" rIns="91440" bIns="45720" rtlCol="0" anchor="ctr">
            <a:normAutofit fontScale="75000" lnSpcReduction="20000"/>
          </a:bodyPr>
          <a:lstStyle/>
          <a:p>
            <a:pPr algn="ctr">
              <a:spcBef>
                <a:spcPct val="0"/>
              </a:spcBef>
              <a:defRPr/>
            </a:pPr>
            <a:r>
              <a:rPr lang="en-US" sz="4400" b="1" i="1" dirty="0">
                <a:solidFill>
                  <a:srgbClr val="FFFFFF"/>
                </a:solidFill>
                <a:latin typeface="+mj-lt"/>
                <a:ea typeface="+mj-ea"/>
                <a:cs typeface="+mj-cs"/>
              </a:rPr>
              <a:t>We can share what we got of yours,</a:t>
            </a:r>
            <a:br>
              <a:rPr lang="en-US" sz="4400" b="1" i="1" dirty="0">
                <a:solidFill>
                  <a:srgbClr val="FFFFFF"/>
                </a:solidFill>
                <a:latin typeface="+mj-lt"/>
                <a:ea typeface="+mj-ea"/>
                <a:cs typeface="+mj-cs"/>
              </a:rPr>
            </a:br>
            <a:r>
              <a:rPr lang="en-US" sz="4400" b="1" i="1" dirty="0" err="1">
                <a:solidFill>
                  <a:srgbClr val="FFFFFF"/>
                </a:solidFill>
                <a:latin typeface="+mj-lt"/>
                <a:ea typeface="+mj-ea"/>
                <a:cs typeface="+mj-cs"/>
              </a:rPr>
              <a:t>cuz</a:t>
            </a:r>
            <a:r>
              <a:rPr lang="en-US" sz="4400" b="1" i="1" dirty="0">
                <a:solidFill>
                  <a:srgbClr val="FFFFFF"/>
                </a:solidFill>
                <a:latin typeface="+mj-lt"/>
                <a:ea typeface="+mj-ea"/>
                <a:cs typeface="+mj-cs"/>
              </a:rPr>
              <a:t> we done shared all of mine</a:t>
            </a:r>
            <a:r>
              <a:rPr lang="en-US" sz="4400" b="1" dirty="0">
                <a:solidFill>
                  <a:srgbClr val="FFFFFF"/>
                </a:solidFill>
                <a:latin typeface="+mj-lt"/>
                <a:ea typeface="+mj-ea"/>
                <a:cs typeface="+mj-cs"/>
              </a:rPr>
              <a:t>.</a:t>
            </a:r>
            <a:br>
              <a:rPr lang="en-US" sz="4400" b="1" dirty="0">
                <a:solidFill>
                  <a:srgbClr val="FFFFFF"/>
                </a:solidFill>
                <a:latin typeface="+mj-lt"/>
                <a:ea typeface="+mj-ea"/>
                <a:cs typeface="+mj-cs"/>
              </a:rPr>
            </a:br>
            <a:r>
              <a:rPr lang="en-US" sz="4400" b="1" dirty="0">
                <a:solidFill>
                  <a:srgbClr val="FFFFFF"/>
                </a:solidFill>
                <a:latin typeface="+mj-lt"/>
                <a:ea typeface="+mj-ea"/>
                <a:cs typeface="+mj-cs"/>
              </a:rPr>
              <a:t>Grateful Dead - 1972</a:t>
            </a:r>
            <a:endParaRPr lang="en-US" sz="4400" b="1" dirty="0">
              <a:solidFill>
                <a:srgbClr val="FFFFFF"/>
              </a:solidFill>
              <a:latin typeface="+mj-lt"/>
              <a:ea typeface="+mj-ea"/>
              <a:cs typeface="+mj-cs"/>
            </a:endParaRPr>
          </a:p>
        </p:txBody>
      </p:sp>
      <p:pic>
        <p:nvPicPr>
          <p:cNvPr id="8" name="Picture 7" descr="DSC_6835.JPG"/>
          <p:cNvPicPr>
            <a:picLocks noChangeAspect="1"/>
          </p:cNvPicPr>
          <p:nvPr/>
        </p:nvPicPr>
        <p:blipFill>
          <a:blip r:embed="rId3" cstate="print"/>
          <a:srcRect t="6320" r="26586"/>
          <a:stretch>
            <a:fillRect/>
          </a:stretch>
        </p:blipFill>
        <p:spPr>
          <a:xfrm>
            <a:off x="3962400" y="0"/>
            <a:ext cx="2667000" cy="2260278"/>
          </a:xfrm>
          <a:prstGeom prst="rect">
            <a:avLst/>
          </a:prstGeom>
        </p:spPr>
      </p:pic>
    </p:spTree>
    <p:extLst>
      <p:ext uri="{BB962C8B-B14F-4D97-AF65-F5344CB8AC3E}">
        <p14:creationId xmlns:p14="http://schemas.microsoft.com/office/powerpoint/2010/main" val="240440353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hydrographs"/>
          <p:cNvPicPr>
            <a:picLocks noGrp="1" noChangeAspect="1" noChangeArrowheads="1"/>
          </p:cNvPicPr>
          <p:nvPr>
            <p:ph sz="half" idx="1"/>
          </p:nvPr>
        </p:nvPicPr>
        <p:blipFill>
          <a:blip r:embed="rId2" cstate="print"/>
          <a:srcRect/>
          <a:stretch>
            <a:fillRect/>
          </a:stretch>
        </p:blipFill>
        <p:spPr>
          <a:xfrm>
            <a:off x="1524000" y="700088"/>
            <a:ext cx="5715000" cy="6157912"/>
          </a:xfrm>
          <a:noFill/>
          <a:ln/>
        </p:spPr>
      </p:pic>
      <p:pic>
        <p:nvPicPr>
          <p:cNvPr id="108547" name="Picture 3" descr="usbr map_yakima"/>
          <p:cNvPicPr>
            <a:picLocks noGrp="1" noChangeAspect="1" noChangeArrowheads="1"/>
          </p:cNvPicPr>
          <p:nvPr>
            <p:ph sz="half" idx="2"/>
          </p:nvPr>
        </p:nvPicPr>
        <p:blipFill>
          <a:blip r:embed="rId3" cstate="print"/>
          <a:srcRect/>
          <a:stretch>
            <a:fillRect/>
          </a:stretch>
        </p:blipFill>
        <p:spPr>
          <a:xfrm>
            <a:off x="7162800" y="1981201"/>
            <a:ext cx="3505200" cy="3046413"/>
          </a:xfrm>
          <a:noFill/>
          <a:ln/>
        </p:spPr>
      </p:pic>
      <p:sp>
        <p:nvSpPr>
          <p:cNvPr id="108548" name="Text Box 4"/>
          <p:cNvSpPr txBox="1">
            <a:spLocks noChangeArrowheads="1"/>
          </p:cNvSpPr>
          <p:nvPr/>
        </p:nvSpPr>
        <p:spPr bwMode="auto">
          <a:xfrm>
            <a:off x="2590800" y="228600"/>
            <a:ext cx="3429000" cy="731838"/>
          </a:xfrm>
          <a:prstGeom prst="rect">
            <a:avLst/>
          </a:prstGeom>
          <a:noFill/>
          <a:ln w="9525">
            <a:noFill/>
            <a:miter lim="800000"/>
            <a:headEnd/>
            <a:tailEnd/>
          </a:ln>
          <a:effectLst/>
        </p:spPr>
        <p:txBody>
          <a:bodyPr>
            <a:spAutoFit/>
          </a:bodyPr>
          <a:lstStyle/>
          <a:p>
            <a:pPr fontAlgn="base">
              <a:spcBef>
                <a:spcPct val="0"/>
              </a:spcBef>
              <a:spcAft>
                <a:spcPct val="0"/>
              </a:spcAft>
            </a:pPr>
            <a:r>
              <a:rPr lang="en-US" sz="2400">
                <a:solidFill>
                  <a:srgbClr val="000000"/>
                </a:solidFill>
                <a:latin typeface="Arial" charset="0"/>
              </a:rPr>
              <a:t>Changing hydrograph</a:t>
            </a:r>
          </a:p>
          <a:p>
            <a:pPr fontAlgn="base">
              <a:spcBef>
                <a:spcPct val="0"/>
              </a:spcBef>
              <a:spcAft>
                <a:spcPct val="0"/>
              </a:spcAft>
            </a:pPr>
            <a:r>
              <a:rPr lang="en-US">
                <a:solidFill>
                  <a:srgbClr val="000000"/>
                </a:solidFill>
                <a:latin typeface="Arial" charset="0"/>
              </a:rPr>
              <a:t>Effects of storage and diversion</a:t>
            </a:r>
          </a:p>
        </p:txBody>
      </p:sp>
      <p:sp>
        <p:nvSpPr>
          <p:cNvPr id="108549" name="Text Box 5"/>
          <p:cNvSpPr txBox="1">
            <a:spLocks noChangeArrowheads="1"/>
          </p:cNvSpPr>
          <p:nvPr/>
        </p:nvSpPr>
        <p:spPr bwMode="auto">
          <a:xfrm>
            <a:off x="2101850" y="1371600"/>
            <a:ext cx="2089150" cy="641350"/>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a:solidFill>
                  <a:srgbClr val="000000"/>
                </a:solidFill>
                <a:latin typeface="Arial" charset="0"/>
              </a:rPr>
              <a:t>Inverted, truncated</a:t>
            </a:r>
          </a:p>
          <a:p>
            <a:pPr fontAlgn="base">
              <a:spcBef>
                <a:spcPct val="0"/>
              </a:spcBef>
              <a:spcAft>
                <a:spcPct val="0"/>
              </a:spcAft>
            </a:pPr>
            <a:r>
              <a:rPr lang="en-US">
                <a:solidFill>
                  <a:srgbClr val="000000"/>
                </a:solidFill>
                <a:latin typeface="Arial" charset="0"/>
              </a:rPr>
              <a:t>Upper basin</a:t>
            </a:r>
          </a:p>
        </p:txBody>
      </p:sp>
      <p:sp>
        <p:nvSpPr>
          <p:cNvPr id="108550" name="Text Box 6"/>
          <p:cNvSpPr txBox="1">
            <a:spLocks noChangeArrowheads="1"/>
          </p:cNvSpPr>
          <p:nvPr/>
        </p:nvSpPr>
        <p:spPr bwMode="auto">
          <a:xfrm>
            <a:off x="5257800" y="3886200"/>
            <a:ext cx="1416050" cy="641350"/>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a:solidFill>
                  <a:srgbClr val="000000"/>
                </a:solidFill>
                <a:latin typeface="Arial" charset="0"/>
              </a:rPr>
              <a:t>Depressed</a:t>
            </a:r>
          </a:p>
          <a:p>
            <a:pPr fontAlgn="base">
              <a:spcBef>
                <a:spcPct val="0"/>
              </a:spcBef>
              <a:spcAft>
                <a:spcPct val="0"/>
              </a:spcAft>
            </a:pPr>
            <a:r>
              <a:rPr lang="en-US">
                <a:solidFill>
                  <a:srgbClr val="000000"/>
                </a:solidFill>
                <a:latin typeface="Arial" charset="0"/>
              </a:rPr>
              <a:t>Lower basin</a:t>
            </a:r>
          </a:p>
        </p:txBody>
      </p:sp>
      <p:sp>
        <p:nvSpPr>
          <p:cNvPr id="108551" name="Text Box 7"/>
          <p:cNvSpPr txBox="1">
            <a:spLocks noChangeArrowheads="1"/>
          </p:cNvSpPr>
          <p:nvPr/>
        </p:nvSpPr>
        <p:spPr bwMode="auto">
          <a:xfrm>
            <a:off x="4953000" y="1371600"/>
            <a:ext cx="1377950" cy="915988"/>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a:solidFill>
                  <a:srgbClr val="000000"/>
                </a:solidFill>
                <a:latin typeface="Arial" charset="0"/>
              </a:rPr>
              <a:t>Southern</a:t>
            </a:r>
          </a:p>
          <a:p>
            <a:pPr fontAlgn="base">
              <a:spcBef>
                <a:spcPct val="0"/>
              </a:spcBef>
              <a:spcAft>
                <a:spcPct val="0"/>
              </a:spcAft>
            </a:pPr>
            <a:r>
              <a:rPr lang="en-US">
                <a:solidFill>
                  <a:srgbClr val="000000"/>
                </a:solidFill>
                <a:latin typeface="Arial" charset="0"/>
              </a:rPr>
              <a:t>hemisphere</a:t>
            </a:r>
          </a:p>
          <a:p>
            <a:pPr fontAlgn="base">
              <a:spcBef>
                <a:spcPct val="0"/>
              </a:spcBef>
              <a:spcAft>
                <a:spcPct val="0"/>
              </a:spcAft>
            </a:pPr>
            <a:r>
              <a:rPr lang="en-US">
                <a:solidFill>
                  <a:srgbClr val="000000"/>
                </a:solidFill>
                <a:latin typeface="Arial" charset="0"/>
              </a:rPr>
              <a:t>Tieton</a:t>
            </a:r>
          </a:p>
        </p:txBody>
      </p:sp>
    </p:spTree>
    <p:extLst>
      <p:ext uri="{BB962C8B-B14F-4D97-AF65-F5344CB8AC3E}">
        <p14:creationId xmlns:p14="http://schemas.microsoft.com/office/powerpoint/2010/main" val="1729652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85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085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85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9" grpId="0" autoUpdateAnimBg="0"/>
      <p:bldP spid="108550" grpId="0" autoUpdateAnimBg="0"/>
      <p:bldP spid="108551" grpId="0"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004" y="939162"/>
            <a:ext cx="1955769" cy="573835"/>
          </a:xfrm>
        </p:spPr>
        <p:txBody>
          <a:bodyPr>
            <a:noAutofit/>
          </a:bodyPr>
          <a:lstStyle/>
          <a:p>
            <a:r>
              <a:rPr lang="en-US" sz="3200" dirty="0" smtClean="0"/>
              <a:t>The</a:t>
            </a:r>
            <a:br>
              <a:rPr lang="en-US" sz="3200" dirty="0" smtClean="0"/>
            </a:br>
            <a:r>
              <a:rPr lang="en-US" sz="3200" dirty="0" smtClean="0"/>
              <a:t>Reservoirs</a:t>
            </a:r>
            <a:endParaRPr lang="en-US" sz="3200" dirty="0"/>
          </a:p>
        </p:txBody>
      </p:sp>
      <p:pic>
        <p:nvPicPr>
          <p:cNvPr id="4" name="Content Placeholder 3"/>
          <p:cNvPicPr>
            <a:picLocks noGrp="1" noChangeAspect="1"/>
          </p:cNvPicPr>
          <p:nvPr>
            <p:ph idx="1"/>
          </p:nvPr>
        </p:nvPicPr>
        <p:blipFill rotWithShape="1">
          <a:blip r:embed="rId2"/>
          <a:srcRect l="44732" t="16086" r="6581" b="5685"/>
          <a:stretch/>
        </p:blipFill>
        <p:spPr>
          <a:xfrm>
            <a:off x="2502376" y="206484"/>
            <a:ext cx="3563618" cy="3220842"/>
          </a:xfrm>
          <a:prstGeom prst="rect">
            <a:avLst/>
          </a:prstGeom>
        </p:spPr>
      </p:pic>
      <p:pic>
        <p:nvPicPr>
          <p:cNvPr id="5" name="Picture 4"/>
          <p:cNvPicPr>
            <a:picLocks noChangeAspect="1"/>
          </p:cNvPicPr>
          <p:nvPr/>
        </p:nvPicPr>
        <p:blipFill rotWithShape="1">
          <a:blip r:embed="rId3"/>
          <a:srcRect l="7544" t="6125" r="7921" b="22640"/>
          <a:stretch/>
        </p:blipFill>
        <p:spPr>
          <a:xfrm>
            <a:off x="391237" y="3427326"/>
            <a:ext cx="7237862" cy="3430673"/>
          </a:xfrm>
          <a:prstGeom prst="rect">
            <a:avLst/>
          </a:prstGeom>
        </p:spPr>
      </p:pic>
      <p:sp>
        <p:nvSpPr>
          <p:cNvPr id="6" name="Rectangle 1027"/>
          <p:cNvSpPr txBox="1">
            <a:spLocks noChangeArrowheads="1"/>
          </p:cNvSpPr>
          <p:nvPr/>
        </p:nvSpPr>
        <p:spPr>
          <a:xfrm>
            <a:off x="6159598" y="313350"/>
            <a:ext cx="2233776" cy="3113976"/>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80000"/>
              </a:lnSpc>
              <a:buFont typeface="Arial" pitchFamily="34" charset="0"/>
              <a:buNone/>
            </a:pPr>
            <a:r>
              <a:rPr lang="en-US" sz="2800" dirty="0" smtClean="0">
                <a:solidFill>
                  <a:prstClr val="black"/>
                </a:solidFill>
              </a:rPr>
              <a:t>All five Yakima Project storage dams completely blocked fish passage for salmon, steelhead, and bull trout.</a:t>
            </a:r>
          </a:p>
          <a:p>
            <a:pPr>
              <a:lnSpc>
                <a:spcPct val="80000"/>
              </a:lnSpc>
            </a:pPr>
            <a:endParaRPr lang="en-US" sz="2800" dirty="0" smtClean="0">
              <a:solidFill>
                <a:prstClr val="black"/>
              </a:solidFill>
            </a:endParaRPr>
          </a:p>
          <a:p>
            <a:pPr marL="0" indent="0">
              <a:lnSpc>
                <a:spcPct val="80000"/>
              </a:lnSpc>
              <a:buFont typeface="Arial" pitchFamily="34" charset="0"/>
              <a:buNone/>
            </a:pPr>
            <a:r>
              <a:rPr lang="en-US" sz="2800" dirty="0" smtClean="0">
                <a:solidFill>
                  <a:prstClr val="black"/>
                </a:solidFill>
              </a:rPr>
              <a:t>Four were built on natural lakes that hosted sockeye, which were extirpated in the basin</a:t>
            </a:r>
          </a:p>
          <a:p>
            <a:pPr>
              <a:lnSpc>
                <a:spcPct val="80000"/>
              </a:lnSpc>
            </a:pPr>
            <a:endParaRPr lang="en-US" sz="2800" dirty="0" smtClean="0">
              <a:solidFill>
                <a:prstClr val="black"/>
              </a:solidFill>
            </a:endParaRPr>
          </a:p>
          <a:p>
            <a:pPr>
              <a:lnSpc>
                <a:spcPct val="80000"/>
              </a:lnSpc>
            </a:pPr>
            <a:endParaRPr lang="en-US" sz="2800" dirty="0">
              <a:solidFill>
                <a:prstClr val="black"/>
              </a:solidFill>
            </a:endParaRPr>
          </a:p>
        </p:txBody>
      </p:sp>
      <p:pic>
        <p:nvPicPr>
          <p:cNvPr id="7" name="Picture 6"/>
          <p:cNvPicPr>
            <a:picLocks noChangeAspect="1"/>
          </p:cNvPicPr>
          <p:nvPr/>
        </p:nvPicPr>
        <p:blipFill>
          <a:blip r:embed="rId4"/>
          <a:stretch>
            <a:fillRect/>
          </a:stretch>
        </p:blipFill>
        <p:spPr>
          <a:xfrm>
            <a:off x="8503611" y="137547"/>
            <a:ext cx="3109603" cy="3289779"/>
          </a:xfrm>
          <a:prstGeom prst="rect">
            <a:avLst/>
          </a:prstGeom>
        </p:spPr>
      </p:pic>
      <p:pic>
        <p:nvPicPr>
          <p:cNvPr id="8" name="Picture 7"/>
          <p:cNvPicPr>
            <a:picLocks noChangeAspect="1"/>
          </p:cNvPicPr>
          <p:nvPr/>
        </p:nvPicPr>
        <p:blipFill>
          <a:blip r:embed="rId5"/>
          <a:stretch>
            <a:fillRect/>
          </a:stretch>
        </p:blipFill>
        <p:spPr>
          <a:xfrm>
            <a:off x="8522651" y="3977560"/>
            <a:ext cx="3519499" cy="2334256"/>
          </a:xfrm>
          <a:prstGeom prst="rect">
            <a:avLst/>
          </a:prstGeom>
        </p:spPr>
      </p:pic>
      <p:sp>
        <p:nvSpPr>
          <p:cNvPr id="9" name="Rectangle 8"/>
          <p:cNvSpPr/>
          <p:nvPr/>
        </p:nvSpPr>
        <p:spPr>
          <a:xfrm>
            <a:off x="8717131" y="3977560"/>
            <a:ext cx="3130537" cy="400110"/>
          </a:xfrm>
          <a:prstGeom prst="rect">
            <a:avLst/>
          </a:prstGeom>
        </p:spPr>
        <p:txBody>
          <a:bodyPr wrap="none">
            <a:spAutoFit/>
          </a:bodyPr>
          <a:lstStyle/>
          <a:p>
            <a:pPr>
              <a:defRPr/>
            </a:pPr>
            <a:r>
              <a:rPr lang="en-US" sz="2000" kern="0" dirty="0" smtClean="0">
                <a:solidFill>
                  <a:prstClr val="white"/>
                </a:solidFill>
                <a:latin typeface="Calibri Light" panose="020F0302020204030204"/>
              </a:rPr>
              <a:t>Habitat Above Cle </a:t>
            </a:r>
            <a:r>
              <a:rPr lang="en-US" sz="2000" kern="0" dirty="0" err="1" smtClean="0">
                <a:solidFill>
                  <a:prstClr val="white"/>
                </a:solidFill>
                <a:latin typeface="Calibri Light" panose="020F0302020204030204"/>
              </a:rPr>
              <a:t>Elum</a:t>
            </a:r>
            <a:r>
              <a:rPr lang="en-US" sz="2000" kern="0" dirty="0" smtClean="0">
                <a:solidFill>
                  <a:prstClr val="white"/>
                </a:solidFill>
                <a:latin typeface="Calibri Light" panose="020F0302020204030204"/>
              </a:rPr>
              <a:t> Dam</a:t>
            </a:r>
            <a:endParaRPr lang="en-US" kern="0" dirty="0" smtClean="0">
              <a:solidFill>
                <a:prstClr val="black"/>
              </a:solidFill>
            </a:endParaRPr>
          </a:p>
        </p:txBody>
      </p:sp>
    </p:spTree>
    <p:extLst>
      <p:ext uri="{BB962C8B-B14F-4D97-AF65-F5344CB8AC3E}">
        <p14:creationId xmlns:p14="http://schemas.microsoft.com/office/powerpoint/2010/main" val="19518805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t>Pre Water Code water use</a:t>
            </a:r>
          </a:p>
          <a:p>
            <a:pPr lvl="1"/>
            <a:r>
              <a:rPr lang="en-US" dirty="0" smtClean="0"/>
              <a:t>Mostly central Washington</a:t>
            </a:r>
          </a:p>
          <a:p>
            <a:pPr lvl="1"/>
            <a:r>
              <a:rPr lang="en-US" dirty="0" smtClean="0"/>
              <a:t>Mostly irrigation</a:t>
            </a:r>
          </a:p>
          <a:p>
            <a:pPr lvl="1"/>
            <a:r>
              <a:rPr lang="en-US" dirty="0" smtClean="0"/>
              <a:t>I will leave the legal framework to Tom M.</a:t>
            </a:r>
          </a:p>
          <a:p>
            <a:r>
              <a:rPr lang="en-US" dirty="0" smtClean="0"/>
              <a:t>Effect of water code on early water users</a:t>
            </a:r>
          </a:p>
          <a:p>
            <a:pPr lvl="1"/>
            <a:r>
              <a:rPr lang="en-US" dirty="0" smtClean="0"/>
              <a:t>1855ish to 1917</a:t>
            </a:r>
          </a:p>
          <a:p>
            <a:r>
              <a:rPr lang="en-US" dirty="0" smtClean="0"/>
              <a:t>The Earliest Water Users</a:t>
            </a:r>
          </a:p>
          <a:p>
            <a:pPr lvl="1"/>
            <a:r>
              <a:rPr lang="en-US" dirty="0" smtClean="0"/>
              <a:t>Time Immemorial to 1855ish</a:t>
            </a:r>
          </a:p>
          <a:p>
            <a:pPr lvl="1"/>
            <a:endParaRPr lang="en-US" dirty="0" smtClean="0"/>
          </a:p>
          <a:p>
            <a:pPr lvl="1"/>
            <a:endParaRPr lang="en-US" dirty="0"/>
          </a:p>
        </p:txBody>
      </p:sp>
    </p:spTree>
    <p:extLst>
      <p:ext uri="{BB962C8B-B14F-4D97-AF65-F5344CB8AC3E}">
        <p14:creationId xmlns:p14="http://schemas.microsoft.com/office/powerpoint/2010/main" val="244541459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altLang="en-US"/>
              <a:t>Two Flavors of Treaty Rights</a:t>
            </a:r>
          </a:p>
        </p:txBody>
      </p:sp>
      <p:sp>
        <p:nvSpPr>
          <p:cNvPr id="34819" name="Rectangle 3"/>
          <p:cNvSpPr>
            <a:spLocks noGrp="1" noChangeArrowheads="1"/>
          </p:cNvSpPr>
          <p:nvPr>
            <p:ph type="body" idx="1"/>
          </p:nvPr>
        </p:nvSpPr>
        <p:spPr/>
        <p:txBody>
          <a:bodyPr/>
          <a:lstStyle/>
          <a:p>
            <a:r>
              <a:rPr lang="en-US" altLang="en-US"/>
              <a:t>Winters Rights</a:t>
            </a:r>
          </a:p>
          <a:p>
            <a:pPr lvl="1"/>
            <a:r>
              <a:rPr lang="en-US" altLang="en-US"/>
              <a:t>Right for water to fulfill purpose of Reservation</a:t>
            </a:r>
          </a:p>
          <a:p>
            <a:pPr lvl="1"/>
            <a:r>
              <a:rPr lang="en-US" altLang="en-US"/>
              <a:t>Priority date generally date of Treaty</a:t>
            </a:r>
          </a:p>
          <a:p>
            <a:pPr lvl="1">
              <a:buFontTx/>
              <a:buNone/>
            </a:pPr>
            <a:endParaRPr lang="en-US" altLang="en-US"/>
          </a:p>
          <a:p>
            <a:r>
              <a:rPr lang="en-US" altLang="en-US"/>
              <a:t>Winans et al.</a:t>
            </a:r>
          </a:p>
          <a:p>
            <a:pPr lvl="1"/>
            <a:r>
              <a:rPr lang="en-US" altLang="en-US"/>
              <a:t>Tribes retained right to fish etc. in ceded lands</a:t>
            </a:r>
          </a:p>
          <a:p>
            <a:pPr lvl="1"/>
            <a:r>
              <a:rPr lang="en-US" altLang="en-US"/>
              <a:t>Right to access fishing sites (easement)</a:t>
            </a:r>
          </a:p>
        </p:txBody>
      </p:sp>
    </p:spTree>
    <p:extLst>
      <p:ext uri="{BB962C8B-B14F-4D97-AF65-F5344CB8AC3E}">
        <p14:creationId xmlns:p14="http://schemas.microsoft.com/office/powerpoint/2010/main" val="190516573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altLang="en-US" sz="3200" b="1"/>
              <a:t>Winters v. United States (1908): On-reservation water rights survived statehood</a:t>
            </a:r>
          </a:p>
        </p:txBody>
      </p:sp>
      <p:sp>
        <p:nvSpPr>
          <p:cNvPr id="27651" name="Rectangle 3"/>
          <p:cNvSpPr>
            <a:spLocks noGrp="1" noChangeArrowheads="1"/>
          </p:cNvSpPr>
          <p:nvPr>
            <p:ph type="body" idx="1"/>
          </p:nvPr>
        </p:nvSpPr>
        <p:spPr/>
        <p:txBody>
          <a:bodyPr/>
          <a:lstStyle/>
          <a:p>
            <a:pPr>
              <a:lnSpc>
                <a:spcPct val="90000"/>
              </a:lnSpc>
            </a:pPr>
            <a:r>
              <a:rPr lang="en-US" altLang="en-US" sz="2800"/>
              <a:t>Non-Indian irrigators diverted Milk River upstream of Ft. Belknap Reservation.</a:t>
            </a:r>
          </a:p>
          <a:p>
            <a:pPr>
              <a:lnSpc>
                <a:spcPct val="90000"/>
              </a:lnSpc>
            </a:pPr>
            <a:r>
              <a:rPr lang="en-US" altLang="en-US" sz="2800"/>
              <a:t>U.S. sued to protect Treaty reserved right to on-reservation irrigation water.</a:t>
            </a:r>
            <a:endParaRPr lang="en-US" altLang="en-US" sz="2800">
              <a:sym typeface="WP MathA" pitchFamily="2" charset="2"/>
            </a:endParaRPr>
          </a:p>
          <a:p>
            <a:pPr>
              <a:lnSpc>
                <a:spcPct val="90000"/>
              </a:lnSpc>
            </a:pPr>
            <a:r>
              <a:rPr lang="en-US" altLang="en-US" sz="2800"/>
              <a:t>Non-Indians claimed</a:t>
            </a:r>
          </a:p>
          <a:p>
            <a:pPr lvl="1">
              <a:lnSpc>
                <a:spcPct val="90000"/>
              </a:lnSpc>
            </a:pPr>
            <a:r>
              <a:rPr lang="en-US" altLang="en-US" sz="2400"/>
              <a:t>a) water was given up by the Indians</a:t>
            </a:r>
          </a:p>
          <a:p>
            <a:pPr lvl="1">
              <a:lnSpc>
                <a:spcPct val="90000"/>
              </a:lnSpc>
            </a:pPr>
            <a:r>
              <a:rPr lang="en-US" altLang="en-US" sz="2400"/>
              <a:t>b) or alternatively, if water was reserved in Treaty (May 1888), the reservation was repealed by Montana statehood (Feb. 1889) (without telling the Tribe, of course)</a:t>
            </a:r>
          </a:p>
        </p:txBody>
      </p:sp>
    </p:spTree>
    <p:extLst>
      <p:ext uri="{BB962C8B-B14F-4D97-AF65-F5344CB8AC3E}">
        <p14:creationId xmlns:p14="http://schemas.microsoft.com/office/powerpoint/2010/main" val="71239247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altLang="en-US"/>
              <a:t>Winters</a:t>
            </a:r>
          </a:p>
        </p:txBody>
      </p:sp>
      <p:sp>
        <p:nvSpPr>
          <p:cNvPr id="31747" name="Rectangle 3"/>
          <p:cNvSpPr>
            <a:spLocks noGrp="1" noChangeArrowheads="1"/>
          </p:cNvSpPr>
          <p:nvPr>
            <p:ph type="body" idx="1"/>
          </p:nvPr>
        </p:nvSpPr>
        <p:spPr/>
        <p:txBody>
          <a:bodyPr/>
          <a:lstStyle/>
          <a:p>
            <a:pPr>
              <a:lnSpc>
                <a:spcPct val="80000"/>
              </a:lnSpc>
              <a:buFontTx/>
              <a:buNone/>
            </a:pPr>
            <a:r>
              <a:rPr lang="en-US" altLang="en-US" dirty="0"/>
              <a:t>Court Found - Where land was reserved for an Indian Tribe:</a:t>
            </a:r>
          </a:p>
          <a:p>
            <a:pPr>
              <a:lnSpc>
                <a:spcPct val="80000"/>
              </a:lnSpc>
            </a:pPr>
            <a:r>
              <a:rPr lang="en-US" altLang="en-US" dirty="0"/>
              <a:t>1) there was an implied reservation of the water necessary to carry out the purposes of the reservation</a:t>
            </a:r>
          </a:p>
          <a:p>
            <a:pPr>
              <a:lnSpc>
                <a:spcPct val="80000"/>
              </a:lnSpc>
            </a:pPr>
            <a:r>
              <a:rPr lang="en-US" altLang="en-US" dirty="0"/>
              <a:t>2) the reserved water is not subject to the prior appropriation rules of the state</a:t>
            </a:r>
            <a:endParaRPr lang="en-US" altLang="en-US" i="1" dirty="0"/>
          </a:p>
          <a:p>
            <a:pPr>
              <a:lnSpc>
                <a:spcPct val="80000"/>
              </a:lnSpc>
            </a:pPr>
            <a:r>
              <a:rPr lang="en-US" altLang="en-US" i="1" dirty="0"/>
              <a:t>...it would be extreme to believe within a year Congress destroyed the reservation and took from the Indians the consideration of their grant, leaving them a barren waste--took from them the means of continuing their old habits, yet did not leave them the power to change to new ones</a:t>
            </a:r>
            <a:r>
              <a:rPr lang="en-US" altLang="en-US" sz="2400" i="1" dirty="0" smtClean="0"/>
              <a:t>.</a:t>
            </a:r>
            <a:endParaRPr lang="en-US" altLang="en-US" sz="2400" i="1" dirty="0">
              <a:sym typeface="WP MathA" pitchFamily="2" charset="2"/>
            </a:endParaRPr>
          </a:p>
        </p:txBody>
      </p:sp>
    </p:spTree>
    <p:extLst>
      <p:ext uri="{BB962C8B-B14F-4D97-AF65-F5344CB8AC3E}">
        <p14:creationId xmlns:p14="http://schemas.microsoft.com/office/powerpoint/2010/main" val="269966865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altLang="en-US"/>
              <a:t>Double standard:</a:t>
            </a:r>
          </a:p>
        </p:txBody>
      </p:sp>
      <p:sp>
        <p:nvSpPr>
          <p:cNvPr id="32771" name="Rectangle 3"/>
          <p:cNvSpPr>
            <a:spLocks noGrp="1" noChangeArrowheads="1"/>
          </p:cNvSpPr>
          <p:nvPr>
            <p:ph type="body" idx="1"/>
          </p:nvPr>
        </p:nvSpPr>
        <p:spPr/>
        <p:txBody>
          <a:bodyPr/>
          <a:lstStyle/>
          <a:p>
            <a:r>
              <a:rPr lang="en-US" altLang="en-US" dirty="0"/>
              <a:t>Nobody challenges the claims to 1880 priority date for water rights established in the territory prior to statehood, but there have been plenty of challenges to the Indian claims of water rights that were established before statehood.</a:t>
            </a:r>
          </a:p>
        </p:txBody>
      </p:sp>
    </p:spTree>
    <p:extLst>
      <p:ext uri="{BB962C8B-B14F-4D97-AF65-F5344CB8AC3E}">
        <p14:creationId xmlns:p14="http://schemas.microsoft.com/office/powerpoint/2010/main" val="397118674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US" altLang="en-US" sz="4000" b="1"/>
              <a:t>US vs. Winans (1905): State can not give away treaty rights</a:t>
            </a:r>
          </a:p>
        </p:txBody>
      </p:sp>
      <p:sp>
        <p:nvSpPr>
          <p:cNvPr id="33795" name="Rectangle 3"/>
          <p:cNvSpPr>
            <a:spLocks noGrp="1" noChangeArrowheads="1"/>
          </p:cNvSpPr>
          <p:nvPr>
            <p:ph type="body" idx="1"/>
          </p:nvPr>
        </p:nvSpPr>
        <p:spPr/>
        <p:txBody>
          <a:bodyPr/>
          <a:lstStyle/>
          <a:p>
            <a:pPr>
              <a:lnSpc>
                <a:spcPct val="90000"/>
              </a:lnSpc>
            </a:pPr>
            <a:r>
              <a:rPr lang="en-US" altLang="en-US" sz="2800" dirty="0" err="1"/>
              <a:t>Winans</a:t>
            </a:r>
            <a:r>
              <a:rPr lang="en-US" altLang="en-US" sz="2800" dirty="0"/>
              <a:t> brothers operated state licensed fish wheels adjacent to federal homestead patents</a:t>
            </a:r>
            <a:endParaRPr lang="en-US" altLang="en-US" sz="2800" dirty="0">
              <a:sym typeface="WP MathA" pitchFamily="2" charset="2"/>
            </a:endParaRPr>
          </a:p>
          <a:p>
            <a:pPr>
              <a:lnSpc>
                <a:spcPct val="90000"/>
              </a:lnSpc>
              <a:buFontTx/>
              <a:buNone/>
            </a:pPr>
            <a:r>
              <a:rPr lang="en-US" altLang="en-US" sz="2800" dirty="0">
                <a:sym typeface="WP MathA" pitchFamily="2" charset="2"/>
              </a:rPr>
              <a:t></a:t>
            </a:r>
            <a:r>
              <a:rPr lang="en-US" altLang="en-US" sz="2800" dirty="0"/>
              <a:t>	</a:t>
            </a:r>
            <a:r>
              <a:rPr lang="en-US" altLang="en-US" sz="2800" dirty="0" err="1"/>
              <a:t>Winans</a:t>
            </a:r>
            <a:r>
              <a:rPr lang="en-US" altLang="en-US" sz="2800" dirty="0"/>
              <a:t> invoked these authorizations to keep Yakamas from fishing at </a:t>
            </a:r>
            <a:r>
              <a:rPr lang="en-US" altLang="en-US" sz="2800" dirty="0" err="1"/>
              <a:t>Celilo</a:t>
            </a:r>
            <a:endParaRPr lang="en-US" altLang="en-US" sz="2800" dirty="0">
              <a:sym typeface="WP MathA" pitchFamily="2" charset="2"/>
            </a:endParaRPr>
          </a:p>
          <a:p>
            <a:pPr>
              <a:lnSpc>
                <a:spcPct val="90000"/>
              </a:lnSpc>
              <a:buFontTx/>
              <a:buNone/>
            </a:pPr>
            <a:r>
              <a:rPr lang="en-US" altLang="en-US" sz="2800" dirty="0">
                <a:sym typeface="WP MathA" pitchFamily="2" charset="2"/>
              </a:rPr>
              <a:t></a:t>
            </a:r>
            <a:r>
              <a:rPr lang="en-US" altLang="en-US" sz="2800" dirty="0"/>
              <a:t>	Court found</a:t>
            </a:r>
          </a:p>
          <a:p>
            <a:pPr lvl="1">
              <a:lnSpc>
                <a:spcPct val="90000"/>
              </a:lnSpc>
            </a:pPr>
            <a:r>
              <a:rPr lang="en-US" altLang="en-US" dirty="0"/>
              <a:t>1) Fishing rights the Indians had kept for themselves in the Stevens treaties (of which Yakama is one) could not be taken away by state license or federal grants</a:t>
            </a:r>
          </a:p>
          <a:p>
            <a:pPr lvl="1">
              <a:lnSpc>
                <a:spcPct val="90000"/>
              </a:lnSpc>
            </a:pPr>
            <a:r>
              <a:rPr lang="en-US" altLang="en-US" dirty="0"/>
              <a:t>2) access is guaranteed by Treaty.  </a:t>
            </a:r>
            <a:r>
              <a:rPr lang="en-US" altLang="en-US" i="1" dirty="0"/>
              <a:t>the Indians were given a right in the land...(the Treaty) fixes in the land such easements as enables the (fishing) right to be exercised.</a:t>
            </a:r>
          </a:p>
        </p:txBody>
      </p:sp>
    </p:spTree>
    <p:extLst>
      <p:ext uri="{BB962C8B-B14F-4D97-AF65-F5344CB8AC3E}">
        <p14:creationId xmlns:p14="http://schemas.microsoft.com/office/powerpoint/2010/main" val="422680617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en-US" altLang="en-US"/>
              <a:t>So That’s The End Of It, Right?</a:t>
            </a:r>
          </a:p>
        </p:txBody>
      </p:sp>
      <p:sp>
        <p:nvSpPr>
          <p:cNvPr id="35843" name="Rectangle 3"/>
          <p:cNvSpPr>
            <a:spLocks noGrp="1" noChangeArrowheads="1"/>
          </p:cNvSpPr>
          <p:nvPr>
            <p:ph type="body" idx="1"/>
          </p:nvPr>
        </p:nvSpPr>
        <p:spPr/>
        <p:txBody>
          <a:bodyPr/>
          <a:lstStyle/>
          <a:p>
            <a:pPr>
              <a:lnSpc>
                <a:spcPct val="90000"/>
              </a:lnSpc>
            </a:pPr>
            <a:r>
              <a:rPr lang="en-US" altLang="en-US" sz="2800"/>
              <a:t>Sadly, no.</a:t>
            </a:r>
          </a:p>
          <a:p>
            <a:pPr>
              <a:lnSpc>
                <a:spcPct val="90000"/>
              </a:lnSpc>
            </a:pPr>
            <a:r>
              <a:rPr lang="en-US" altLang="en-US" sz="2800"/>
              <a:t>A century (so far) of litigation to get states to comply with “supreme law of the land”</a:t>
            </a:r>
          </a:p>
          <a:p>
            <a:pPr>
              <a:lnSpc>
                <a:spcPct val="90000"/>
              </a:lnSpc>
            </a:pPr>
            <a:r>
              <a:rPr lang="en-US" altLang="en-US" sz="2800"/>
              <a:t>U.S. v. Washington (Boldt Decision, 1974): Off Reservation rights to take fish survived statehood</a:t>
            </a:r>
          </a:p>
          <a:p>
            <a:pPr lvl="1">
              <a:lnSpc>
                <a:spcPct val="90000"/>
              </a:lnSpc>
            </a:pPr>
            <a:r>
              <a:rPr lang="en-US" altLang="en-US" sz="2400"/>
              <a:t>U.S. v. Washington - Phase II</a:t>
            </a:r>
          </a:p>
          <a:p>
            <a:pPr lvl="2">
              <a:lnSpc>
                <a:spcPct val="90000"/>
              </a:lnSpc>
            </a:pPr>
            <a:r>
              <a:rPr lang="en-US" altLang="en-US" sz="2000"/>
              <a:t>State’s parking lot habitat argument</a:t>
            </a:r>
          </a:p>
          <a:p>
            <a:pPr>
              <a:lnSpc>
                <a:spcPct val="90000"/>
              </a:lnSpc>
            </a:pPr>
            <a:r>
              <a:rPr lang="en-US" altLang="en-US" sz="2800"/>
              <a:t>U.S. v. Oregon</a:t>
            </a:r>
          </a:p>
          <a:p>
            <a:pPr>
              <a:lnSpc>
                <a:spcPct val="90000"/>
              </a:lnSpc>
            </a:pPr>
            <a:r>
              <a:rPr lang="en-US" altLang="en-US" sz="2800"/>
              <a:t>A hatchery fish is a fish</a:t>
            </a:r>
          </a:p>
          <a:p>
            <a:pPr>
              <a:lnSpc>
                <a:spcPct val="90000"/>
              </a:lnSpc>
            </a:pPr>
            <a:endParaRPr lang="en-US" altLang="en-US" sz="2800"/>
          </a:p>
        </p:txBody>
      </p:sp>
    </p:spTree>
    <p:extLst>
      <p:ext uri="{BB962C8B-B14F-4D97-AF65-F5344CB8AC3E}">
        <p14:creationId xmlns:p14="http://schemas.microsoft.com/office/powerpoint/2010/main" val="103906073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en-US" altLang="en-US" dirty="0"/>
              <a:t>Better Litigate Than Never</a:t>
            </a:r>
          </a:p>
        </p:txBody>
      </p:sp>
      <p:sp>
        <p:nvSpPr>
          <p:cNvPr id="37891" name="Rectangle 3"/>
          <p:cNvSpPr>
            <a:spLocks noGrp="1" noChangeArrowheads="1"/>
          </p:cNvSpPr>
          <p:nvPr>
            <p:ph type="body" idx="1"/>
          </p:nvPr>
        </p:nvSpPr>
        <p:spPr>
          <a:xfrm>
            <a:off x="0" y="1752600"/>
            <a:ext cx="5392398" cy="4343400"/>
          </a:xfrm>
        </p:spPr>
        <p:txBody>
          <a:bodyPr/>
          <a:lstStyle/>
          <a:p>
            <a:pPr>
              <a:lnSpc>
                <a:spcPct val="90000"/>
              </a:lnSpc>
            </a:pPr>
            <a:r>
              <a:rPr lang="en-US" altLang="en-US" dirty="0"/>
              <a:t>Modern catch phrase: Litigation equals failure</a:t>
            </a:r>
          </a:p>
          <a:p>
            <a:pPr lvl="1">
              <a:lnSpc>
                <a:spcPct val="90000"/>
              </a:lnSpc>
            </a:pPr>
            <a:r>
              <a:rPr lang="en-US" altLang="en-US" dirty="0" smtClean="0"/>
              <a:t>Most </a:t>
            </a:r>
            <a:r>
              <a:rPr lang="en-US" altLang="en-US" dirty="0"/>
              <a:t>(all?) of state recognition of Treaty Rights that Tribes know today came through litigation</a:t>
            </a:r>
          </a:p>
          <a:p>
            <a:pPr lvl="1">
              <a:lnSpc>
                <a:spcPct val="90000"/>
              </a:lnSpc>
            </a:pPr>
            <a:r>
              <a:rPr lang="en-US" altLang="en-US" dirty="0"/>
              <a:t>Governor, I have been arrested well over 100 times, I am very familiar with Washington State’s court system - Billy Frank </a:t>
            </a:r>
          </a:p>
          <a:p>
            <a:pPr>
              <a:lnSpc>
                <a:spcPct val="90000"/>
              </a:lnSpc>
            </a:pPr>
            <a:endParaRPr lang="en-US" altLang="en-US" dirty="0"/>
          </a:p>
          <a:p>
            <a:pPr>
              <a:lnSpc>
                <a:spcPct val="90000"/>
              </a:lnSpc>
            </a:pPr>
            <a:endParaRPr lang="en-US" altLang="en-US" dirty="0"/>
          </a:p>
        </p:txBody>
      </p:sp>
      <p:pic>
        <p:nvPicPr>
          <p:cNvPr id="4" name="Content Placeholder 3"/>
          <p:cNvPicPr>
            <a:picLocks noChangeAspect="1"/>
          </p:cNvPicPr>
          <p:nvPr/>
        </p:nvPicPr>
        <p:blipFill rotWithShape="1">
          <a:blip r:embed="rId2"/>
          <a:srcRect l="24094" t="22644" r="26286" b="16971"/>
          <a:stretch/>
        </p:blipFill>
        <p:spPr>
          <a:xfrm>
            <a:off x="5392398" y="1712494"/>
            <a:ext cx="6799602" cy="4652211"/>
          </a:xfrm>
          <a:prstGeom prst="rect">
            <a:avLst/>
          </a:prstGeom>
        </p:spPr>
      </p:pic>
    </p:spTree>
    <p:extLst>
      <p:ext uri="{BB962C8B-B14F-4D97-AF65-F5344CB8AC3E}">
        <p14:creationId xmlns:p14="http://schemas.microsoft.com/office/powerpoint/2010/main" val="130578040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22971"/>
            <a:ext cx="10972800" cy="591909"/>
          </a:xfrm>
        </p:spPr>
        <p:txBody>
          <a:bodyPr>
            <a:normAutofit fontScale="90000"/>
          </a:bodyPr>
          <a:lstStyle/>
          <a:p>
            <a:r>
              <a:rPr lang="en-US" b="1" dirty="0" err="1">
                <a:solidFill>
                  <a:srgbClr val="333333"/>
                </a:solidFill>
              </a:rPr>
              <a:t>Salmonscam</a:t>
            </a:r>
            <a:r>
              <a:rPr lang="en-US" b="1" dirty="0">
                <a:solidFill>
                  <a:srgbClr val="333333"/>
                </a:solidFill>
              </a:rPr>
              <a:t>: On trial for fishing</a:t>
            </a:r>
            <a:endParaRPr lang="en-US" dirty="0"/>
          </a:p>
        </p:txBody>
      </p:sp>
      <p:pic>
        <p:nvPicPr>
          <p:cNvPr id="4" name="Content Placeholder 3"/>
          <p:cNvPicPr>
            <a:picLocks noGrp="1" noChangeAspect="1"/>
          </p:cNvPicPr>
          <p:nvPr>
            <p:ph idx="1"/>
          </p:nvPr>
        </p:nvPicPr>
        <p:blipFill>
          <a:blip r:embed="rId2"/>
          <a:stretch>
            <a:fillRect/>
          </a:stretch>
        </p:blipFill>
        <p:spPr>
          <a:xfrm>
            <a:off x="2484908" y="954059"/>
            <a:ext cx="7222183" cy="4464433"/>
          </a:xfrm>
          <a:prstGeom prst="rect">
            <a:avLst/>
          </a:prstGeom>
        </p:spPr>
      </p:pic>
      <p:sp>
        <p:nvSpPr>
          <p:cNvPr id="6" name="Rectangle 5"/>
          <p:cNvSpPr/>
          <p:nvPr/>
        </p:nvSpPr>
        <p:spPr>
          <a:xfrm>
            <a:off x="2790825" y="5657671"/>
            <a:ext cx="7151077" cy="1200329"/>
          </a:xfrm>
          <a:prstGeom prst="rect">
            <a:avLst/>
          </a:prstGeom>
        </p:spPr>
        <p:txBody>
          <a:bodyPr wrap="square">
            <a:spAutoFit/>
          </a:bodyPr>
          <a:lstStyle/>
          <a:p>
            <a:r>
              <a:rPr lang="en-US" b="1" dirty="0">
                <a:solidFill>
                  <a:srgbClr val="333333"/>
                </a:solidFill>
              </a:rPr>
              <a:t>30 years after 'salmon scam' trial, David </a:t>
            </a:r>
            <a:r>
              <a:rPr lang="en-US" b="1" dirty="0" err="1">
                <a:solidFill>
                  <a:srgbClr val="333333"/>
                </a:solidFill>
              </a:rPr>
              <a:t>Sohappy</a:t>
            </a:r>
            <a:r>
              <a:rPr lang="en-US" b="1" dirty="0">
                <a:solidFill>
                  <a:srgbClr val="333333"/>
                </a:solidFill>
              </a:rPr>
              <a:t> is still on the </a:t>
            </a:r>
            <a:r>
              <a:rPr lang="en-US" b="1" dirty="0" smtClean="0">
                <a:solidFill>
                  <a:srgbClr val="333333"/>
                </a:solidFill>
              </a:rPr>
              <a:t>river</a:t>
            </a:r>
          </a:p>
          <a:p>
            <a:r>
              <a:rPr lang="en-US" dirty="0">
                <a:solidFill>
                  <a:prstClr val="black"/>
                </a:solidFill>
                <a:hlinkClick r:id="rId3"/>
              </a:rPr>
              <a:t>http://</a:t>
            </a:r>
            <a:r>
              <a:rPr lang="en-US" dirty="0" smtClean="0">
                <a:solidFill>
                  <a:prstClr val="black"/>
                </a:solidFill>
                <a:hlinkClick r:id="rId3"/>
              </a:rPr>
              <a:t>www.yakimaherald.com/years-after-salmon-scam-trial-david-sohappy-is-still-on/article_5dc2f63e-27d6-11e7-9b2f-276b99f27bf6.html</a:t>
            </a:r>
            <a:endParaRPr lang="en-US" dirty="0" smtClean="0">
              <a:solidFill>
                <a:prstClr val="black"/>
              </a:solidFill>
            </a:endParaRPr>
          </a:p>
          <a:p>
            <a:endParaRPr lang="en-US" dirty="0">
              <a:solidFill>
                <a:prstClr val="black"/>
              </a:solidFill>
            </a:endParaRPr>
          </a:p>
        </p:txBody>
      </p:sp>
    </p:spTree>
    <p:extLst>
      <p:ext uri="{BB962C8B-B14F-4D97-AF65-F5344CB8AC3E}">
        <p14:creationId xmlns:p14="http://schemas.microsoft.com/office/powerpoint/2010/main" val="50437739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2209800" y="381000"/>
            <a:ext cx="7772400" cy="1143000"/>
          </a:xfrm>
        </p:spPr>
        <p:txBody>
          <a:bodyPr/>
          <a:lstStyle/>
          <a:p>
            <a:r>
              <a:rPr lang="en-US" altLang="en-US" sz="3600"/>
              <a:t>Why did the state stop arresting Indians for fishing under their Treaty Rights?</a:t>
            </a:r>
          </a:p>
        </p:txBody>
      </p:sp>
      <p:sp>
        <p:nvSpPr>
          <p:cNvPr id="38915" name="Rectangle 3"/>
          <p:cNvSpPr>
            <a:spLocks noGrp="1" noChangeArrowheads="1"/>
          </p:cNvSpPr>
          <p:nvPr>
            <p:ph type="body" idx="1"/>
          </p:nvPr>
        </p:nvSpPr>
        <p:spPr/>
        <p:txBody>
          <a:bodyPr/>
          <a:lstStyle/>
          <a:p>
            <a:pPr>
              <a:buFontTx/>
              <a:buNone/>
            </a:pPr>
            <a:r>
              <a:rPr lang="en-US" altLang="en-US"/>
              <a:t>Consensus? Enlightenment?</a:t>
            </a:r>
          </a:p>
          <a:p>
            <a:pPr>
              <a:buFontTx/>
              <a:buNone/>
            </a:pPr>
            <a:r>
              <a:rPr lang="en-US" altLang="en-US"/>
              <a:t>No, the U.S. courts told WA to knock it off</a:t>
            </a:r>
          </a:p>
          <a:p>
            <a:r>
              <a:rPr lang="en-US" altLang="en-US"/>
              <a:t>Washington State compliance was what one appellate judge termed</a:t>
            </a:r>
            <a:endParaRPr lang="en-US" altLang="en-US" i="1"/>
          </a:p>
          <a:p>
            <a:pPr lvl="1"/>
            <a:r>
              <a:rPr lang="en-US" altLang="en-US" i="1"/>
              <a:t>except for some desegregation cases...the most concerted official and private efforts to frustrate a decree of a federal court witnessed in this century.</a:t>
            </a:r>
            <a:endParaRPr lang="en-US" altLang="en-US"/>
          </a:p>
        </p:txBody>
      </p:sp>
    </p:spTree>
    <p:extLst>
      <p:ext uri="{BB962C8B-B14F-4D97-AF65-F5344CB8AC3E}">
        <p14:creationId xmlns:p14="http://schemas.microsoft.com/office/powerpoint/2010/main" val="166501345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altLang="en-US"/>
              <a:t>Supremes Upheld Boldt </a:t>
            </a:r>
          </a:p>
        </p:txBody>
      </p:sp>
      <p:sp>
        <p:nvSpPr>
          <p:cNvPr id="40963" name="Rectangle 3"/>
          <p:cNvSpPr>
            <a:spLocks noGrp="1" noChangeArrowheads="1"/>
          </p:cNvSpPr>
          <p:nvPr>
            <p:ph type="body" idx="1"/>
          </p:nvPr>
        </p:nvSpPr>
        <p:spPr/>
        <p:txBody>
          <a:bodyPr/>
          <a:lstStyle/>
          <a:p>
            <a:pPr>
              <a:lnSpc>
                <a:spcPct val="80000"/>
              </a:lnSpc>
              <a:buFontTx/>
              <a:buNone/>
            </a:pPr>
            <a:r>
              <a:rPr lang="en-US" altLang="en-US" sz="2800"/>
              <a:t>1) Treaty negotiators promised and Indians understood that they would be able to “forever continue” off reservation food gathering and fishing.</a:t>
            </a:r>
          </a:p>
          <a:p>
            <a:pPr>
              <a:lnSpc>
                <a:spcPct val="80000"/>
              </a:lnSpc>
              <a:buFontTx/>
              <a:buNone/>
            </a:pPr>
            <a:r>
              <a:rPr lang="en-US" altLang="en-US" sz="2800"/>
              <a:t>2) Promise to protect this food source was “crucial in obtaining the Indians” assent.</a:t>
            </a:r>
          </a:p>
          <a:p>
            <a:pPr>
              <a:lnSpc>
                <a:spcPct val="80000"/>
              </a:lnSpc>
              <a:buFontTx/>
              <a:buNone/>
            </a:pPr>
            <a:r>
              <a:rPr lang="en-US" altLang="en-US" sz="2800"/>
              <a:t>3) Trend of excluding Indians from fishery was encouraged by “often discriminatory state regulation”.</a:t>
            </a:r>
          </a:p>
          <a:p>
            <a:pPr>
              <a:lnSpc>
                <a:spcPct val="80000"/>
              </a:lnSpc>
              <a:buFontTx/>
              <a:buNone/>
            </a:pPr>
            <a:r>
              <a:rPr lang="en-US" altLang="en-US" sz="2800"/>
              <a:t>4) Widespread defiance of lower court order.</a:t>
            </a:r>
          </a:p>
        </p:txBody>
      </p:sp>
    </p:spTree>
    <p:extLst>
      <p:ext uri="{BB962C8B-B14F-4D97-AF65-F5344CB8AC3E}">
        <p14:creationId xmlns:p14="http://schemas.microsoft.com/office/powerpoint/2010/main" val="14604872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00790"/>
          </a:xfrm>
        </p:spPr>
        <p:txBody>
          <a:bodyPr>
            <a:normAutofit fontScale="90000"/>
          </a:bodyPr>
          <a:lstStyle/>
          <a:p>
            <a:pPr algn="ctr"/>
            <a:r>
              <a:rPr lang="en-US" dirty="0" smtClean="0"/>
              <a:t>Before The Water Code All Was Formless and Void</a:t>
            </a:r>
            <a:endParaRPr lang="en-US" dirty="0"/>
          </a:p>
        </p:txBody>
      </p:sp>
      <p:sp>
        <p:nvSpPr>
          <p:cNvPr id="3" name="Content Placeholder 2"/>
          <p:cNvSpPr>
            <a:spLocks noGrp="1"/>
          </p:cNvSpPr>
          <p:nvPr>
            <p:ph idx="1"/>
          </p:nvPr>
        </p:nvSpPr>
        <p:spPr>
          <a:xfrm>
            <a:off x="838200" y="5743977"/>
            <a:ext cx="10515600" cy="432986"/>
          </a:xfrm>
        </p:spPr>
        <p:txBody>
          <a:bodyPr/>
          <a:lstStyle/>
          <a:p>
            <a:r>
              <a:rPr lang="en-US" sz="2400" dirty="0" smtClean="0"/>
              <a:t>Third Biennial Report of the Department of Conservation and Development, 1927</a:t>
            </a:r>
            <a:endParaRPr lang="en-US" sz="2400" dirty="0"/>
          </a:p>
        </p:txBody>
      </p:sp>
      <p:pic>
        <p:nvPicPr>
          <p:cNvPr id="4" name="Picture 3"/>
          <p:cNvPicPr>
            <a:picLocks noChangeAspect="1"/>
          </p:cNvPicPr>
          <p:nvPr/>
        </p:nvPicPr>
        <p:blipFill>
          <a:blip r:embed="rId2"/>
          <a:stretch>
            <a:fillRect/>
          </a:stretch>
        </p:blipFill>
        <p:spPr>
          <a:xfrm>
            <a:off x="1133341" y="1760146"/>
            <a:ext cx="10220459" cy="2794504"/>
          </a:xfrm>
          <a:prstGeom prst="rect">
            <a:avLst/>
          </a:prstGeom>
        </p:spPr>
      </p:pic>
    </p:spTree>
    <p:extLst>
      <p:ext uri="{BB962C8B-B14F-4D97-AF65-F5344CB8AC3E}">
        <p14:creationId xmlns:p14="http://schemas.microsoft.com/office/powerpoint/2010/main" val="229798461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altLang="en-US" dirty="0"/>
              <a:t>Where to Learn More</a:t>
            </a:r>
          </a:p>
        </p:txBody>
      </p:sp>
      <p:sp>
        <p:nvSpPr>
          <p:cNvPr id="44035" name="Rectangle 3"/>
          <p:cNvSpPr>
            <a:spLocks noGrp="1" noChangeArrowheads="1"/>
          </p:cNvSpPr>
          <p:nvPr>
            <p:ph type="body" sz="half" idx="1"/>
          </p:nvPr>
        </p:nvSpPr>
        <p:spPr>
          <a:xfrm>
            <a:off x="2209800" y="1981200"/>
            <a:ext cx="8077200" cy="4114800"/>
          </a:xfrm>
        </p:spPr>
        <p:txBody>
          <a:bodyPr/>
          <a:lstStyle/>
          <a:p>
            <a:pPr>
              <a:buFont typeface="Symbol" panose="05050102010706020507" pitchFamily="18" charset="2"/>
              <a:buNone/>
            </a:pPr>
            <a:r>
              <a:rPr lang="en-US" altLang="en-US" sz="2800" dirty="0"/>
              <a:t>http://www.ccrh.org/comm/river/legal.htm</a:t>
            </a:r>
          </a:p>
          <a:p>
            <a:endParaRPr lang="en-US" altLang="en-US" sz="2800" dirty="0"/>
          </a:p>
        </p:txBody>
      </p:sp>
      <p:pic>
        <p:nvPicPr>
          <p:cNvPr id="44036" name="Picture 4" descr="LOGO2"/>
          <p:cNvPicPr>
            <a:picLocks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267200" y="3276601"/>
            <a:ext cx="3276600" cy="31861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76297822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AG N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571500"/>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5123" name="Text Box 3"/>
          <p:cNvSpPr txBox="1">
            <a:spLocks noChangeArrowheads="1"/>
          </p:cNvSpPr>
          <p:nvPr/>
        </p:nvSpPr>
        <p:spPr bwMode="auto">
          <a:xfrm>
            <a:off x="1748382" y="228600"/>
            <a:ext cx="1003801"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en-US" sz="2400">
                <a:solidFill>
                  <a:srgbClr val="000000"/>
                </a:solidFill>
              </a:rPr>
              <a:t>Where</a:t>
            </a:r>
          </a:p>
          <a:p>
            <a:pPr algn="ctr" fontAlgn="base">
              <a:spcBef>
                <a:spcPct val="0"/>
              </a:spcBef>
              <a:spcAft>
                <a:spcPct val="0"/>
              </a:spcAft>
            </a:pPr>
            <a:r>
              <a:rPr lang="en-US" altLang="en-US" sz="2400">
                <a:solidFill>
                  <a:srgbClr val="000000"/>
                </a:solidFill>
              </a:rPr>
              <a:t>Not</a:t>
            </a:r>
          </a:p>
          <a:p>
            <a:pPr algn="ctr" fontAlgn="base">
              <a:spcBef>
                <a:spcPct val="0"/>
              </a:spcBef>
              <a:spcAft>
                <a:spcPct val="0"/>
              </a:spcAft>
            </a:pPr>
            <a:r>
              <a:rPr lang="en-US" altLang="en-US" sz="2400">
                <a:solidFill>
                  <a:srgbClr val="000000"/>
                </a:solidFill>
              </a:rPr>
              <a:t>To</a:t>
            </a:r>
          </a:p>
          <a:p>
            <a:pPr algn="ctr" fontAlgn="base">
              <a:spcBef>
                <a:spcPct val="0"/>
              </a:spcBef>
              <a:spcAft>
                <a:spcPct val="0"/>
              </a:spcAft>
            </a:pPr>
            <a:r>
              <a:rPr lang="en-US" altLang="en-US" sz="2400">
                <a:solidFill>
                  <a:srgbClr val="000000"/>
                </a:solidFill>
              </a:rPr>
              <a:t>Learn</a:t>
            </a:r>
          </a:p>
          <a:p>
            <a:pPr algn="ctr" fontAlgn="base">
              <a:spcBef>
                <a:spcPct val="0"/>
              </a:spcBef>
              <a:spcAft>
                <a:spcPct val="0"/>
              </a:spcAft>
            </a:pPr>
            <a:r>
              <a:rPr lang="en-US" altLang="en-US" sz="2400">
                <a:solidFill>
                  <a:srgbClr val="000000"/>
                </a:solidFill>
              </a:rPr>
              <a:t>More</a:t>
            </a:r>
          </a:p>
        </p:txBody>
      </p:sp>
    </p:spTree>
    <p:extLst>
      <p:ext uri="{BB962C8B-B14F-4D97-AF65-F5344CB8AC3E}">
        <p14:creationId xmlns:p14="http://schemas.microsoft.com/office/powerpoint/2010/main" val="356201443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r>
              <a:rPr lang="en-US" altLang="en-US" sz="4000"/>
              <a:t>Come On, Say It, It’s A Water Right</a:t>
            </a:r>
          </a:p>
        </p:txBody>
      </p:sp>
      <p:sp>
        <p:nvSpPr>
          <p:cNvPr id="71683" name="Rectangle 3"/>
          <p:cNvSpPr>
            <a:spLocks noGrp="1" noChangeArrowheads="1"/>
          </p:cNvSpPr>
          <p:nvPr>
            <p:ph type="body" idx="1"/>
          </p:nvPr>
        </p:nvSpPr>
        <p:spPr/>
        <p:txBody>
          <a:bodyPr/>
          <a:lstStyle/>
          <a:p>
            <a:r>
              <a:rPr lang="en-US" altLang="en-US" dirty="0"/>
              <a:t>AG report questions “extent to which a treaty fishing right implies a federally protected water right in specific off-reservation surface water bodies such as an instream flow right to maintain fish</a:t>
            </a:r>
            <a:r>
              <a:rPr lang="en-US" altLang="en-US" dirty="0" smtClean="0"/>
              <a:t>.”</a:t>
            </a:r>
            <a:endParaRPr lang="en-US" altLang="en-US" dirty="0"/>
          </a:p>
          <a:p>
            <a:r>
              <a:rPr lang="en-US" altLang="en-US" dirty="0" smtClean="0"/>
              <a:t>“The </a:t>
            </a:r>
            <a:r>
              <a:rPr lang="en-US" altLang="en-US" dirty="0"/>
              <a:t>existence of such rights is clearly implied by such cases as …(“</a:t>
            </a:r>
            <a:r>
              <a:rPr lang="en-US" altLang="en-US" dirty="0" err="1"/>
              <a:t>Acquavella</a:t>
            </a:r>
            <a:r>
              <a:rPr lang="en-US" altLang="en-US" dirty="0"/>
              <a:t> II”)…, but the precise nature and extent of such rights have not been conclusively determined”.</a:t>
            </a:r>
          </a:p>
        </p:txBody>
      </p:sp>
    </p:spTree>
    <p:extLst>
      <p:ext uri="{BB962C8B-B14F-4D97-AF65-F5344CB8AC3E}">
        <p14:creationId xmlns:p14="http://schemas.microsoft.com/office/powerpoint/2010/main" val="82430831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914400" y="216568"/>
            <a:ext cx="10363200" cy="962527"/>
          </a:xfrm>
        </p:spPr>
        <p:txBody>
          <a:bodyPr/>
          <a:lstStyle/>
          <a:p>
            <a:r>
              <a:rPr lang="en-US" altLang="en-US" dirty="0"/>
              <a:t>But isn’t the purpose of an adjudication…?</a:t>
            </a:r>
          </a:p>
        </p:txBody>
      </p:sp>
      <p:sp>
        <p:nvSpPr>
          <p:cNvPr id="72707" name="Rectangle 3"/>
          <p:cNvSpPr>
            <a:spLocks noGrp="1" noChangeArrowheads="1"/>
          </p:cNvSpPr>
          <p:nvPr>
            <p:ph type="body" idx="1"/>
          </p:nvPr>
        </p:nvSpPr>
        <p:spPr>
          <a:xfrm>
            <a:off x="914400" y="1752600"/>
            <a:ext cx="10363200" cy="4114800"/>
          </a:xfrm>
        </p:spPr>
        <p:txBody>
          <a:bodyPr/>
          <a:lstStyle/>
          <a:p>
            <a:pPr>
              <a:lnSpc>
                <a:spcPct val="90000"/>
              </a:lnSpc>
            </a:pPr>
            <a:r>
              <a:rPr lang="en-US" altLang="en-US" sz="3600" i="1" dirty="0"/>
              <a:t>Remarkably, the discussion fails to mention the fact that the Washington Supreme Court has recognized a Treaty right to water for instream flows for salmon habitat.  On remand, the Superior Court explicitly held that, although diminished by federal actions, the Yakama Nation’s instream flow right extended off the reservation to support usual and accustomed fisheries.</a:t>
            </a:r>
          </a:p>
          <a:p>
            <a:pPr lvl="1">
              <a:lnSpc>
                <a:spcPct val="90000"/>
              </a:lnSpc>
            </a:pPr>
            <a:r>
              <a:rPr lang="en-US" altLang="en-US" sz="3600" dirty="0"/>
              <a:t>Robert Anderson, UW Law </a:t>
            </a:r>
            <a:r>
              <a:rPr lang="en-US" altLang="en-US" sz="3600" dirty="0" smtClean="0"/>
              <a:t>School</a:t>
            </a:r>
            <a:endParaRPr lang="en-US" altLang="en-US" sz="3600" dirty="0"/>
          </a:p>
        </p:txBody>
      </p:sp>
    </p:spTree>
    <p:extLst>
      <p:ext uri="{BB962C8B-B14F-4D97-AF65-F5344CB8AC3E}">
        <p14:creationId xmlns:p14="http://schemas.microsoft.com/office/powerpoint/2010/main" val="193465546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4292" y="365123"/>
            <a:ext cx="3729507" cy="4825063"/>
          </a:xfrm>
        </p:spPr>
        <p:txBody>
          <a:bodyPr>
            <a:normAutofit fontScale="90000"/>
          </a:bodyPr>
          <a:lstStyle/>
          <a:p>
            <a:pPr algn="ctr"/>
            <a:r>
              <a:rPr lang="en-US" dirty="0" smtClean="0"/>
              <a:t>Epilog</a:t>
            </a:r>
            <a:br>
              <a:rPr lang="en-US" dirty="0" smtClean="0"/>
            </a:br>
            <a:r>
              <a:rPr lang="en-US" sz="2700" dirty="0" smtClean="0"/>
              <a:t>Time Immemorial to 2017</a:t>
            </a:r>
            <a:br>
              <a:rPr lang="en-US" sz="2700" dirty="0" smtClean="0"/>
            </a:br>
            <a:r>
              <a:rPr lang="en-US" sz="3600" dirty="0" smtClean="0"/>
              <a:t/>
            </a:r>
            <a:br>
              <a:rPr lang="en-US" sz="3600" dirty="0" smtClean="0"/>
            </a:br>
            <a:r>
              <a:rPr lang="en-US" sz="3600" dirty="0"/>
              <a:t>The Wrath of </a:t>
            </a:r>
            <a:r>
              <a:rPr lang="en-US" sz="3600" dirty="0" smtClean="0"/>
              <a:t>Grapes</a:t>
            </a:r>
            <a:br>
              <a:rPr lang="en-US" sz="3600" dirty="0" smtClean="0"/>
            </a:br>
            <a:r>
              <a:rPr lang="en-US" sz="3600" dirty="0" smtClean="0"/>
              <a:t/>
            </a:r>
            <a:br>
              <a:rPr lang="en-US" sz="3600" dirty="0" smtClean="0"/>
            </a:br>
            <a:r>
              <a:rPr lang="en-US" sz="3600" dirty="0" smtClean="0"/>
              <a:t>Homage to the First Irrigator</a:t>
            </a:r>
            <a:br>
              <a:rPr lang="en-US" sz="3600" dirty="0" smtClean="0"/>
            </a:br>
            <a:r>
              <a:rPr lang="en-US" sz="3600" dirty="0" smtClean="0"/>
              <a:t/>
            </a:r>
            <a:br>
              <a:rPr lang="en-US" sz="3600" dirty="0" smtClean="0"/>
            </a:br>
            <a:r>
              <a:rPr lang="en-US" sz="3600" dirty="0" smtClean="0"/>
              <a:t>A Yakima Valley Syrah</a:t>
            </a:r>
            <a:br>
              <a:rPr lang="en-US" sz="3600" dirty="0" smtClean="0"/>
            </a:br>
            <a:r>
              <a:rPr lang="en-US" sz="3600" dirty="0" smtClean="0"/>
              <a:t/>
            </a:r>
            <a:br>
              <a:rPr lang="en-US" sz="3600" dirty="0" smtClean="0"/>
            </a:br>
            <a:r>
              <a:rPr lang="en-US" sz="3600" dirty="0" smtClean="0"/>
              <a:t>Red and Bold</a:t>
            </a:r>
            <a:endParaRPr lang="en-US" sz="3600" dirty="0"/>
          </a:p>
        </p:txBody>
      </p:sp>
      <p:sp>
        <p:nvSpPr>
          <p:cNvPr id="3" name="Content Placeholder 2"/>
          <p:cNvSpPr>
            <a:spLocks noGrp="1"/>
          </p:cNvSpPr>
          <p:nvPr>
            <p:ph idx="1"/>
          </p:nvPr>
        </p:nvSpPr>
        <p:spPr>
          <a:xfrm>
            <a:off x="7997779" y="5599373"/>
            <a:ext cx="3356020" cy="632316"/>
          </a:xfrm>
        </p:spPr>
        <p:txBody>
          <a:bodyPr>
            <a:noAutofit/>
          </a:bodyPr>
          <a:lstStyle/>
          <a:p>
            <a:r>
              <a:rPr lang="en-US" sz="2400" dirty="0" smtClean="0"/>
              <a:t>We will take questions after Tom M. speaks</a:t>
            </a:r>
            <a:endParaRPr lang="en-US" sz="2400" dirty="0"/>
          </a:p>
        </p:txBody>
      </p:sp>
      <p:pic>
        <p:nvPicPr>
          <p:cNvPr id="4" name="Picture 3"/>
          <p:cNvPicPr>
            <a:picLocks noChangeAspect="1"/>
          </p:cNvPicPr>
          <p:nvPr/>
        </p:nvPicPr>
        <p:blipFill>
          <a:blip r:embed="rId2"/>
          <a:stretch>
            <a:fillRect/>
          </a:stretch>
        </p:blipFill>
        <p:spPr>
          <a:xfrm>
            <a:off x="838199" y="329981"/>
            <a:ext cx="6618011" cy="5846981"/>
          </a:xfrm>
          <a:prstGeom prst="rect">
            <a:avLst/>
          </a:prstGeom>
        </p:spPr>
      </p:pic>
      <p:sp>
        <p:nvSpPr>
          <p:cNvPr id="5" name="Rectangle 4"/>
          <p:cNvSpPr/>
          <p:nvPr/>
        </p:nvSpPr>
        <p:spPr>
          <a:xfrm>
            <a:off x="838199" y="6311899"/>
            <a:ext cx="10327784" cy="369332"/>
          </a:xfrm>
          <a:prstGeom prst="rect">
            <a:avLst/>
          </a:prstGeom>
        </p:spPr>
        <p:txBody>
          <a:bodyPr wrap="square">
            <a:spAutoFit/>
          </a:bodyPr>
          <a:lstStyle/>
          <a:p>
            <a:r>
              <a:rPr lang="en-US" dirty="0">
                <a:solidFill>
                  <a:prstClr val="black"/>
                </a:solidFill>
                <a:hlinkClick r:id="rId3"/>
              </a:rPr>
              <a:t>https://</a:t>
            </a:r>
            <a:r>
              <a:rPr lang="en-US" dirty="0" smtClean="0">
                <a:solidFill>
                  <a:prstClr val="black"/>
                </a:solidFill>
                <a:hlinkClick r:id="rId3"/>
              </a:rPr>
              <a:t>www.wine-searcher.com/wine-101198-0001-sheridan-vineyard-kamiakin-red-yakima-valley-usa</a:t>
            </a:r>
            <a:endParaRPr lang="en-US" dirty="0">
              <a:solidFill>
                <a:prstClr val="black"/>
              </a:solidFill>
            </a:endParaRPr>
          </a:p>
        </p:txBody>
      </p:sp>
    </p:spTree>
    <p:extLst>
      <p:ext uri="{BB962C8B-B14F-4D97-AF65-F5344CB8AC3E}">
        <p14:creationId xmlns:p14="http://schemas.microsoft.com/office/powerpoint/2010/main" val="32290438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38016"/>
            <a:ext cx="6545179" cy="2047458"/>
          </a:xfrm>
        </p:spPr>
        <p:txBody>
          <a:bodyPr/>
          <a:lstStyle/>
          <a:p>
            <a:pPr algn="ctr"/>
            <a:r>
              <a:rPr lang="en-US" dirty="0" smtClean="0"/>
              <a:t>An Alternative (eye witness) View (1861)</a:t>
            </a:r>
            <a:endParaRPr lang="en-US" dirty="0"/>
          </a:p>
        </p:txBody>
      </p:sp>
      <p:sp>
        <p:nvSpPr>
          <p:cNvPr id="3" name="Content Placeholder 2"/>
          <p:cNvSpPr>
            <a:spLocks noGrp="1"/>
          </p:cNvSpPr>
          <p:nvPr>
            <p:ph idx="1"/>
          </p:nvPr>
        </p:nvSpPr>
        <p:spPr>
          <a:xfrm>
            <a:off x="6898104" y="256674"/>
            <a:ext cx="4883035" cy="6601326"/>
          </a:xfrm>
        </p:spPr>
        <p:txBody>
          <a:bodyPr>
            <a:normAutofit fontScale="92500"/>
          </a:bodyPr>
          <a:lstStyle/>
          <a:p>
            <a:r>
              <a:rPr lang="en-US" sz="2400" dirty="0"/>
              <a:t>"At that time, the bottom lands were covered with a dense growth of rye grass twelve feet high in many places, while a luxuriant carpet of nutritious bunch grass made the sage brush hills a veritable paradise to cattle and horses. Within five minutes after turning loose the animals, they would be completely lost sight of in the tall grass and could be found only by </a:t>
            </a:r>
            <a:r>
              <a:rPr lang="en-US" sz="2400" dirty="0" smtClean="0"/>
              <a:t>trailing… Indeed</a:t>
            </a:r>
            <a:r>
              <a:rPr lang="en-US" sz="2400" dirty="0"/>
              <a:t>, </a:t>
            </a:r>
            <a:r>
              <a:rPr lang="en-US" sz="2400" dirty="0" smtClean="0"/>
              <a:t>(the Indians) </a:t>
            </a:r>
            <a:r>
              <a:rPr lang="en-US" sz="2400" dirty="0"/>
              <a:t>rendered us valuable service during the late fall of 1861, by bringing great quantities of salmon, which could be procured from them at trifling cost. A string of beads, costing ten cents, would purchase a thirty-pound fish." </a:t>
            </a:r>
            <a:endParaRPr lang="en-US" sz="2400" dirty="0" smtClean="0"/>
          </a:p>
          <a:p>
            <a:r>
              <a:rPr lang="en-US" sz="2400" dirty="0"/>
              <a:t> Leonard </a:t>
            </a:r>
            <a:r>
              <a:rPr lang="en-US" sz="2400" dirty="0" smtClean="0"/>
              <a:t>Thorp, son of F</a:t>
            </a:r>
            <a:r>
              <a:rPr lang="en-US" sz="2400" dirty="0"/>
              <a:t>. Mortimer Thorp (1822-1894</a:t>
            </a:r>
            <a:r>
              <a:rPr lang="en-US" sz="2400" dirty="0" smtClean="0"/>
              <a:t>)</a:t>
            </a:r>
          </a:p>
          <a:p>
            <a:r>
              <a:rPr lang="en-US" sz="2400" dirty="0">
                <a:hlinkClick r:id="rId2"/>
              </a:rPr>
              <a:t>http://</a:t>
            </a:r>
            <a:r>
              <a:rPr lang="en-US" sz="2400" dirty="0" smtClean="0">
                <a:hlinkClick r:id="rId2"/>
              </a:rPr>
              <a:t>www.historylink.org/File/9187</a:t>
            </a:r>
            <a:endParaRPr lang="en-US" sz="2400" dirty="0"/>
          </a:p>
        </p:txBody>
      </p:sp>
      <p:pic>
        <p:nvPicPr>
          <p:cNvPr id="4" name="Picture 3"/>
          <p:cNvPicPr>
            <a:picLocks noChangeAspect="1"/>
          </p:cNvPicPr>
          <p:nvPr/>
        </p:nvPicPr>
        <p:blipFill>
          <a:blip r:embed="rId3"/>
          <a:stretch>
            <a:fillRect/>
          </a:stretch>
        </p:blipFill>
        <p:spPr>
          <a:xfrm>
            <a:off x="0" y="2261937"/>
            <a:ext cx="6867803" cy="3785938"/>
          </a:xfrm>
          <a:prstGeom prst="rect">
            <a:avLst/>
          </a:prstGeom>
        </p:spPr>
      </p:pic>
      <p:sp>
        <p:nvSpPr>
          <p:cNvPr id="5" name="TextBox 4"/>
          <p:cNvSpPr txBox="1"/>
          <p:nvPr/>
        </p:nvSpPr>
        <p:spPr>
          <a:xfrm>
            <a:off x="5855988" y="5678905"/>
            <a:ext cx="1011815" cy="246221"/>
          </a:xfrm>
          <a:prstGeom prst="rect">
            <a:avLst/>
          </a:prstGeom>
          <a:noFill/>
        </p:spPr>
        <p:txBody>
          <a:bodyPr wrap="none" rtlCol="0">
            <a:spAutoFit/>
          </a:bodyPr>
          <a:lstStyle/>
          <a:p>
            <a:r>
              <a:rPr lang="en-US" sz="1000" dirty="0" smtClean="0"/>
              <a:t>Tom Ring Photo</a:t>
            </a:r>
            <a:endParaRPr lang="en-US" sz="1000" dirty="0"/>
          </a:p>
        </p:txBody>
      </p:sp>
    </p:spTree>
    <p:extLst>
      <p:ext uri="{BB962C8B-B14F-4D97-AF65-F5344CB8AC3E}">
        <p14:creationId xmlns:p14="http://schemas.microsoft.com/office/powerpoint/2010/main" val="16391686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3516" y="519671"/>
            <a:ext cx="5510012" cy="871247"/>
          </a:xfrm>
        </p:spPr>
        <p:txBody>
          <a:bodyPr>
            <a:normAutofit fontScale="90000"/>
          </a:bodyPr>
          <a:lstStyle/>
          <a:p>
            <a:pPr algn="ctr"/>
            <a:r>
              <a:rPr lang="en-US" dirty="0" smtClean="0"/>
              <a:t>From Time Immemorial to 1917: “Chaotic”</a:t>
            </a:r>
            <a:endParaRPr lang="en-US" dirty="0"/>
          </a:p>
        </p:txBody>
      </p:sp>
      <p:sp>
        <p:nvSpPr>
          <p:cNvPr id="3" name="Content Placeholder 2"/>
          <p:cNvSpPr>
            <a:spLocks noGrp="1"/>
          </p:cNvSpPr>
          <p:nvPr>
            <p:ph idx="1"/>
          </p:nvPr>
        </p:nvSpPr>
        <p:spPr>
          <a:xfrm>
            <a:off x="1063525" y="1688904"/>
            <a:ext cx="5619482" cy="731088"/>
          </a:xfrm>
        </p:spPr>
        <p:txBody>
          <a:bodyPr>
            <a:normAutofit fontScale="92500" lnSpcReduction="10000"/>
          </a:bodyPr>
          <a:lstStyle/>
          <a:p>
            <a:pPr marL="0" indent="0">
              <a:buNone/>
            </a:pPr>
            <a:r>
              <a:rPr lang="en-US" sz="2600" dirty="0"/>
              <a:t>Third Biennial Report of the Department of Conservation and Development, 1927</a:t>
            </a:r>
          </a:p>
          <a:p>
            <a:endParaRPr lang="en-US" dirty="0"/>
          </a:p>
        </p:txBody>
      </p:sp>
      <p:pic>
        <p:nvPicPr>
          <p:cNvPr id="4" name="Picture 3"/>
          <p:cNvPicPr>
            <a:picLocks noChangeAspect="1"/>
          </p:cNvPicPr>
          <p:nvPr/>
        </p:nvPicPr>
        <p:blipFill>
          <a:blip r:embed="rId2"/>
          <a:stretch>
            <a:fillRect/>
          </a:stretch>
        </p:blipFill>
        <p:spPr>
          <a:xfrm>
            <a:off x="813515" y="2717979"/>
            <a:ext cx="10459852" cy="3955578"/>
          </a:xfrm>
          <a:prstGeom prst="rect">
            <a:avLst/>
          </a:prstGeom>
        </p:spPr>
      </p:pic>
      <p:pic>
        <p:nvPicPr>
          <p:cNvPr id="6" name="Picture 5"/>
          <p:cNvPicPr>
            <a:picLocks noChangeAspect="1"/>
          </p:cNvPicPr>
          <p:nvPr/>
        </p:nvPicPr>
        <p:blipFill>
          <a:blip r:embed="rId3"/>
          <a:stretch>
            <a:fillRect/>
          </a:stretch>
        </p:blipFill>
        <p:spPr>
          <a:xfrm>
            <a:off x="7042486" y="0"/>
            <a:ext cx="3999318" cy="2562896"/>
          </a:xfrm>
          <a:prstGeom prst="rect">
            <a:avLst/>
          </a:prstGeom>
        </p:spPr>
      </p:pic>
    </p:spTree>
    <p:extLst>
      <p:ext uri="{BB962C8B-B14F-4D97-AF65-F5344CB8AC3E}">
        <p14:creationId xmlns:p14="http://schemas.microsoft.com/office/powerpoint/2010/main" val="38010344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878053" cy="838643"/>
          </a:xfrm>
        </p:spPr>
        <p:txBody>
          <a:bodyPr>
            <a:normAutofit fontScale="90000"/>
          </a:bodyPr>
          <a:lstStyle/>
          <a:p>
            <a:r>
              <a:rPr lang="en-US" dirty="0" smtClean="0"/>
              <a:t>The End of the Beginning and Beginning of the End</a:t>
            </a:r>
            <a:endParaRPr lang="en-US" dirty="0"/>
          </a:p>
        </p:txBody>
      </p:sp>
      <p:sp>
        <p:nvSpPr>
          <p:cNvPr id="3" name="Content Placeholder 2"/>
          <p:cNvSpPr>
            <a:spLocks noGrp="1"/>
          </p:cNvSpPr>
          <p:nvPr>
            <p:ph idx="1"/>
          </p:nvPr>
        </p:nvSpPr>
        <p:spPr>
          <a:xfrm>
            <a:off x="838200" y="3435671"/>
            <a:ext cx="10515600" cy="1746630"/>
          </a:xfrm>
        </p:spPr>
        <p:txBody>
          <a:bodyPr/>
          <a:lstStyle/>
          <a:p>
            <a:r>
              <a:rPr lang="en-US" b="1" dirty="0"/>
              <a:t>The Washington Historical </a:t>
            </a:r>
            <a:r>
              <a:rPr lang="en-US" b="1" dirty="0" smtClean="0"/>
              <a:t>Quarterly</a:t>
            </a:r>
          </a:p>
          <a:p>
            <a:r>
              <a:rPr lang="en-US" dirty="0"/>
              <a:t>Vol 9 No 3 (July 1918</a:t>
            </a:r>
            <a:r>
              <a:rPr lang="en-US" dirty="0" smtClean="0"/>
              <a:t>)</a:t>
            </a:r>
          </a:p>
          <a:p>
            <a:r>
              <a:rPr lang="en-US" sz="1800" dirty="0">
                <a:hlinkClick r:id="rId2"/>
              </a:rPr>
              <a:t>http://</a:t>
            </a:r>
            <a:r>
              <a:rPr lang="en-US" sz="1800" dirty="0" smtClean="0">
                <a:hlinkClick r:id="rId2"/>
              </a:rPr>
              <a:t>journals.lib.washington.edu/index.php/WHQ/issue/view/458</a:t>
            </a:r>
            <a:endParaRPr lang="en-US" sz="1800" dirty="0"/>
          </a:p>
        </p:txBody>
      </p:sp>
      <p:pic>
        <p:nvPicPr>
          <p:cNvPr id="4" name="Picture 3"/>
          <p:cNvPicPr>
            <a:picLocks noChangeAspect="1"/>
          </p:cNvPicPr>
          <p:nvPr/>
        </p:nvPicPr>
        <p:blipFill>
          <a:blip r:embed="rId3"/>
          <a:stretch>
            <a:fillRect/>
          </a:stretch>
        </p:blipFill>
        <p:spPr>
          <a:xfrm>
            <a:off x="838200" y="1359787"/>
            <a:ext cx="6621379" cy="1967942"/>
          </a:xfrm>
          <a:prstGeom prst="rect">
            <a:avLst/>
          </a:prstGeom>
        </p:spPr>
      </p:pic>
      <p:pic>
        <p:nvPicPr>
          <p:cNvPr id="15" name="Picture 14"/>
          <p:cNvPicPr>
            <a:picLocks noChangeAspect="1"/>
          </p:cNvPicPr>
          <p:nvPr/>
        </p:nvPicPr>
        <p:blipFill>
          <a:blip r:embed="rId4"/>
          <a:stretch>
            <a:fillRect/>
          </a:stretch>
        </p:blipFill>
        <p:spPr>
          <a:xfrm>
            <a:off x="8448532" y="257183"/>
            <a:ext cx="3488872" cy="5049007"/>
          </a:xfrm>
          <a:prstGeom prst="rect">
            <a:avLst/>
          </a:prstGeom>
        </p:spPr>
      </p:pic>
      <p:sp>
        <p:nvSpPr>
          <p:cNvPr id="16" name="Rectangle 15"/>
          <p:cNvSpPr/>
          <p:nvPr/>
        </p:nvSpPr>
        <p:spPr>
          <a:xfrm>
            <a:off x="8448532" y="5414132"/>
            <a:ext cx="3850783" cy="461665"/>
          </a:xfrm>
          <a:prstGeom prst="rect">
            <a:avLst/>
          </a:prstGeom>
        </p:spPr>
        <p:txBody>
          <a:bodyPr wrap="square">
            <a:spAutoFit/>
          </a:bodyPr>
          <a:lstStyle/>
          <a:p>
            <a:r>
              <a:rPr lang="en-US" sz="1200" dirty="0" err="1"/>
              <a:t>Kamiakin</a:t>
            </a:r>
            <a:r>
              <a:rPr lang="en-US" sz="1200" dirty="0"/>
              <a:t>, chief of Yakama Tribe, 1855 Sketch by </a:t>
            </a:r>
            <a:r>
              <a:rPr lang="en-US" sz="1200" dirty="0" err="1"/>
              <a:t>Gustavus</a:t>
            </a:r>
            <a:r>
              <a:rPr lang="en-US" sz="1200" dirty="0"/>
              <a:t> </a:t>
            </a:r>
            <a:r>
              <a:rPr lang="en-US" sz="1200" dirty="0" err="1"/>
              <a:t>Sohon</a:t>
            </a:r>
            <a:r>
              <a:rPr lang="en-US" sz="1200" dirty="0"/>
              <a:t>, Courtesy Washington State Historical Society</a:t>
            </a:r>
          </a:p>
        </p:txBody>
      </p:sp>
      <p:sp>
        <p:nvSpPr>
          <p:cNvPr id="17" name="Rectangle 16"/>
          <p:cNvSpPr/>
          <p:nvPr/>
        </p:nvSpPr>
        <p:spPr>
          <a:xfrm>
            <a:off x="8969682" y="5983739"/>
            <a:ext cx="2593852" cy="276999"/>
          </a:xfrm>
          <a:prstGeom prst="rect">
            <a:avLst/>
          </a:prstGeom>
        </p:spPr>
        <p:txBody>
          <a:bodyPr wrap="none">
            <a:spAutoFit/>
          </a:bodyPr>
          <a:lstStyle/>
          <a:p>
            <a:r>
              <a:rPr lang="en-US" sz="1200" dirty="0">
                <a:hlinkClick r:id="rId5"/>
              </a:rPr>
              <a:t>http://</a:t>
            </a:r>
            <a:r>
              <a:rPr lang="en-US" sz="1200" dirty="0" smtClean="0">
                <a:hlinkClick r:id="rId5"/>
              </a:rPr>
              <a:t>www.historylink.org/File/10096</a:t>
            </a:r>
            <a:endParaRPr lang="en-US" sz="1200" dirty="0"/>
          </a:p>
        </p:txBody>
      </p:sp>
      <p:pic>
        <p:nvPicPr>
          <p:cNvPr id="18" name="Picture 17"/>
          <p:cNvPicPr>
            <a:picLocks noChangeAspect="1"/>
          </p:cNvPicPr>
          <p:nvPr/>
        </p:nvPicPr>
        <p:blipFill>
          <a:blip r:embed="rId6"/>
          <a:stretch>
            <a:fillRect/>
          </a:stretch>
        </p:blipFill>
        <p:spPr>
          <a:xfrm>
            <a:off x="906664" y="5139471"/>
            <a:ext cx="6809589" cy="402718"/>
          </a:xfrm>
          <a:prstGeom prst="rect">
            <a:avLst/>
          </a:prstGeom>
        </p:spPr>
      </p:pic>
      <p:pic>
        <p:nvPicPr>
          <p:cNvPr id="19" name="Picture 18"/>
          <p:cNvPicPr>
            <a:picLocks noChangeAspect="1"/>
          </p:cNvPicPr>
          <p:nvPr/>
        </p:nvPicPr>
        <p:blipFill>
          <a:blip r:embed="rId7"/>
          <a:stretch>
            <a:fillRect/>
          </a:stretch>
        </p:blipFill>
        <p:spPr>
          <a:xfrm>
            <a:off x="1281941" y="5497812"/>
            <a:ext cx="7029297" cy="377985"/>
          </a:xfrm>
          <a:prstGeom prst="rect">
            <a:avLst/>
          </a:prstGeom>
        </p:spPr>
      </p:pic>
    </p:spTree>
    <p:extLst>
      <p:ext uri="{BB962C8B-B14F-4D97-AF65-F5344CB8AC3E}">
        <p14:creationId xmlns:p14="http://schemas.microsoft.com/office/powerpoint/2010/main" val="2372887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1820"/>
            <a:ext cx="10515600" cy="1403797"/>
          </a:xfrm>
        </p:spPr>
        <p:txBody>
          <a:bodyPr>
            <a:normAutofit fontScale="90000"/>
          </a:bodyPr>
          <a:lstStyle/>
          <a:p>
            <a:r>
              <a:rPr lang="en-US" sz="4000" b="1" dirty="0"/>
              <a:t>Draft schedule of rights by </a:t>
            </a:r>
            <a:r>
              <a:rPr lang="en-US" sz="4000" b="1" dirty="0" err="1"/>
              <a:t>subbasin</a:t>
            </a:r>
            <a:r>
              <a:rPr lang="en-US" sz="4000" b="1" dirty="0"/>
              <a:t> and Yakima river adjudication conditional final orders</a:t>
            </a:r>
            <a:br>
              <a:rPr lang="en-US" sz="4000" b="1" dirty="0"/>
            </a:br>
            <a:r>
              <a:rPr lang="en-US" sz="4000" b="1" dirty="0">
                <a:solidFill>
                  <a:srgbClr val="800000"/>
                </a:solidFill>
              </a:rPr>
              <a:t>Last updated: August 25, </a:t>
            </a:r>
            <a:r>
              <a:rPr lang="en-US" sz="4000" b="1" dirty="0" smtClean="0">
                <a:solidFill>
                  <a:srgbClr val="800000"/>
                </a:solidFill>
              </a:rPr>
              <a:t>2017</a:t>
            </a:r>
            <a:endParaRPr lang="en-US" dirty="0"/>
          </a:p>
        </p:txBody>
      </p:sp>
      <p:pic>
        <p:nvPicPr>
          <p:cNvPr id="4" name="Picture 3"/>
          <p:cNvPicPr>
            <a:picLocks noChangeAspect="1"/>
          </p:cNvPicPr>
          <p:nvPr/>
        </p:nvPicPr>
        <p:blipFill>
          <a:blip r:embed="rId2"/>
          <a:stretch>
            <a:fillRect/>
          </a:stretch>
        </p:blipFill>
        <p:spPr>
          <a:xfrm>
            <a:off x="923925" y="2038419"/>
            <a:ext cx="10344150" cy="4648200"/>
          </a:xfrm>
          <a:prstGeom prst="rect">
            <a:avLst/>
          </a:prstGeom>
        </p:spPr>
      </p:pic>
    </p:spTree>
    <p:extLst>
      <p:ext uri="{BB962C8B-B14F-4D97-AF65-F5344CB8AC3E}">
        <p14:creationId xmlns:p14="http://schemas.microsoft.com/office/powerpoint/2010/main" val="218752907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11363</TotalTime>
  <Words>3232</Words>
  <Application>Microsoft Office PowerPoint</Application>
  <PresentationFormat>Widescreen</PresentationFormat>
  <Paragraphs>263</Paragraphs>
  <Slides>54</Slides>
  <Notes>2</Notes>
  <HiddenSlides>0</HiddenSlides>
  <MMClips>0</MMClips>
  <ScaleCrop>false</ScaleCrop>
  <HeadingPairs>
    <vt:vector size="6" baseType="variant">
      <vt:variant>
        <vt:lpstr>Fonts Used</vt:lpstr>
      </vt:variant>
      <vt:variant>
        <vt:i4>9</vt:i4>
      </vt:variant>
      <vt:variant>
        <vt:lpstr>Theme</vt:lpstr>
      </vt:variant>
      <vt:variant>
        <vt:i4>8</vt:i4>
      </vt:variant>
      <vt:variant>
        <vt:lpstr>Slide Titles</vt:lpstr>
      </vt:variant>
      <vt:variant>
        <vt:i4>54</vt:i4>
      </vt:variant>
    </vt:vector>
  </HeadingPairs>
  <TitlesOfParts>
    <vt:vector size="71" baseType="lpstr">
      <vt:lpstr>Arial</vt:lpstr>
      <vt:lpstr>Book Antiqua</vt:lpstr>
      <vt:lpstr>Calibri</vt:lpstr>
      <vt:lpstr>Calibri Light</vt:lpstr>
      <vt:lpstr>Symbol</vt:lpstr>
      <vt:lpstr>Times New Roman</vt:lpstr>
      <vt:lpstr>Wingdings</vt:lpstr>
      <vt:lpstr>WP MathA</vt:lpstr>
      <vt:lpstr>WP TypographicSymbols</vt:lpstr>
      <vt:lpstr>Office Theme</vt:lpstr>
      <vt:lpstr>1_Office Theme</vt:lpstr>
      <vt:lpstr>Default Design</vt:lpstr>
      <vt:lpstr>1_Default Design</vt:lpstr>
      <vt:lpstr>2_Office Theme</vt:lpstr>
      <vt:lpstr>3_Default Design</vt:lpstr>
      <vt:lpstr>4_Default Design</vt:lpstr>
      <vt:lpstr>34_Office Theme</vt:lpstr>
      <vt:lpstr>Time Immemorial to 1917 Or How the West Was Won  (or lost, depending on which side you were on)    A Poor Man’s History of Water by an Undocumented Water Lawyer</vt:lpstr>
      <vt:lpstr>The Obligatory Disclaimers</vt:lpstr>
      <vt:lpstr>What Was I Thinking?</vt:lpstr>
      <vt:lpstr>Outline</vt:lpstr>
      <vt:lpstr>Before The Water Code All Was Formless and Void</vt:lpstr>
      <vt:lpstr>An Alternative (eye witness) View (1861)</vt:lpstr>
      <vt:lpstr>From Time Immemorial to 1917: “Chaotic”</vt:lpstr>
      <vt:lpstr>The End of the Beginning and Beginning of the End</vt:lpstr>
      <vt:lpstr>Draft schedule of rights by subbasin and Yakima river adjudication conditional final orders Last updated: August 25, 2017</vt:lpstr>
      <vt:lpstr>Upper Yakamas in the Wenas Valley, led by Owhi, host Longmire-Byles wagon train headed for Naches Pass on September 20, 1853</vt:lpstr>
      <vt:lpstr> "And no Indian can remain a chief here in this land if he does not make his peace with me."</vt:lpstr>
      <vt:lpstr>Yakama Country  YN rights on this landscape were reserved in perpetuity by (a Stevens) Treaty</vt:lpstr>
      <vt:lpstr>So, What Did They Need To Survive?  First, the Water</vt:lpstr>
      <vt:lpstr>The Unquantified Sea</vt:lpstr>
      <vt:lpstr>After the Treaty: Cheap Water Meets Cheap Land</vt:lpstr>
      <vt:lpstr>PowerPoint Presentation</vt:lpstr>
      <vt:lpstr>“THIS IS BY FAR THE BEST MONEY MAKING COUNTRY IN AMERICA”</vt:lpstr>
      <vt:lpstr>Go where you can work all the time ????</vt:lpstr>
      <vt:lpstr>Every Day is  Salmon Day</vt:lpstr>
      <vt:lpstr>The Scenic Highway Through the Land of Fortune</vt:lpstr>
      <vt:lpstr>Ya’ll Come</vt:lpstr>
      <vt:lpstr>Of Course, not just the Yakima  Other east slope tribs saw much irrigation development, but less due to geography.</vt:lpstr>
      <vt:lpstr>1905 - The Feds Take Over Reclamation fully appropriates Yakima basin for second time, leaving little for the Water Code to do</vt:lpstr>
      <vt:lpstr>A Railroad Job</vt:lpstr>
      <vt:lpstr>Just When You Thought It Was Safe To Go Back In The Water Code</vt:lpstr>
      <vt:lpstr>How the Dept of Conservation and Development Saw its job in 1922</vt:lpstr>
      <vt:lpstr>PowerPoint Presentation</vt:lpstr>
      <vt:lpstr>Post Water Code Rights are Juniorest</vt:lpstr>
      <vt:lpstr>Pre-Water Code Work in 2017</vt:lpstr>
      <vt:lpstr>Subject to Existing Rights So how about those Treaty Water Rights?</vt:lpstr>
      <vt:lpstr>Before Time Immemorial Alpine and Continental Glaciation</vt:lpstr>
      <vt:lpstr>How to Create Habitat for Sockeye: Have an ice age</vt:lpstr>
      <vt:lpstr>PowerPoint Presentation</vt:lpstr>
      <vt:lpstr>The Atmosphere  they Breathed</vt:lpstr>
      <vt:lpstr>Post Treaty, Pre Reclamation Fish Declines Hundreds of thousands to thousands</vt:lpstr>
      <vt:lpstr>“By 1900 all of the low water flow of the Yakima River had been appropriated and diverted”</vt:lpstr>
      <vt:lpstr>Fixed!</vt:lpstr>
      <vt:lpstr>PowerPoint Presentation</vt:lpstr>
      <vt:lpstr>The Reservoirs</vt:lpstr>
      <vt:lpstr>Two Flavors of Treaty Rights</vt:lpstr>
      <vt:lpstr>Winters v. United States (1908): On-reservation water rights survived statehood</vt:lpstr>
      <vt:lpstr>Winters</vt:lpstr>
      <vt:lpstr>Double standard:</vt:lpstr>
      <vt:lpstr>US vs. Winans (1905): State can not give away treaty rights</vt:lpstr>
      <vt:lpstr>So That’s The End Of It, Right?</vt:lpstr>
      <vt:lpstr>Better Litigate Than Never</vt:lpstr>
      <vt:lpstr>Salmonscam: On trial for fishing</vt:lpstr>
      <vt:lpstr>Why did the state stop arresting Indians for fishing under their Treaty Rights?</vt:lpstr>
      <vt:lpstr>Supremes Upheld Boldt </vt:lpstr>
      <vt:lpstr>Where to Learn More</vt:lpstr>
      <vt:lpstr>PowerPoint Presentation</vt:lpstr>
      <vt:lpstr>Come On, Say It, It’s A Water Right</vt:lpstr>
      <vt:lpstr>But isn’t the purpose of an adjudication…?</vt:lpstr>
      <vt:lpstr>Epilog Time Immemorial to 2017  The Wrath of Grapes  Homage to the First Irrigator  A Yakima Valley Syrah  Red and Bold</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Time Immemorial to 1917</dc:title>
  <dc:creator>Tom</dc:creator>
  <cp:lastModifiedBy>Tom</cp:lastModifiedBy>
  <cp:revision>147</cp:revision>
  <dcterms:created xsi:type="dcterms:W3CDTF">2017-09-17T20:42:51Z</dcterms:created>
  <dcterms:modified xsi:type="dcterms:W3CDTF">2017-10-03T10:50:17Z</dcterms:modified>
</cp:coreProperties>
</file>