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4" r:id="rId5"/>
    <p:sldId id="259" r:id="rId6"/>
    <p:sldId id="260" r:id="rId7"/>
    <p:sldId id="268" r:id="rId8"/>
    <p:sldId id="262" r:id="rId9"/>
    <p:sldId id="267" r:id="rId10"/>
    <p:sldId id="269" r:id="rId11"/>
    <p:sldId id="270" r:id="rId12"/>
    <p:sldId id="265" r:id="rId13"/>
    <p:sldId id="263" r:id="rId14"/>
    <p:sldId id="25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Transaction Types, as a fraction of the funded</a:t>
            </a:r>
            <a:r>
              <a:rPr lang="en-US" baseline="0" dirty="0"/>
              <a:t> amount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 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F5-4811-BF86-66B2D5B456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5-4811-BF86-66B2D5B456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F5-4811-BF86-66B2D5B456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F5-4811-BF86-66B2D5B456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F5-4811-BF86-66B2D5B45688}"/>
              </c:ext>
            </c:extLst>
          </c:dPt>
          <c:cat>
            <c:strRef>
              <c:f>Sheet1!$A$2:$A$6</c:f>
              <c:strCache>
                <c:ptCount val="5"/>
                <c:pt idx="0">
                  <c:v>Diversion reduction</c:v>
                </c:pt>
                <c:pt idx="1">
                  <c:v>Irrigation efficiency</c:v>
                </c:pt>
                <c:pt idx="2">
                  <c:v>Lease</c:v>
                </c:pt>
                <c:pt idx="3">
                  <c:v>Purchase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1.87</c:v>
                </c:pt>
                <c:pt idx="1">
                  <c:v>16.2</c:v>
                </c:pt>
                <c:pt idx="2">
                  <c:v>20.7</c:v>
                </c:pt>
                <c:pt idx="3">
                  <c:v>21.7</c:v>
                </c:pt>
                <c:pt idx="4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C-463D-B3B5-D912FE8DF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7D9A6-4C28-4918-9DCA-34791D044D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6EDFD-C4A2-4E22-B6D6-C124E0DC8B13}">
      <dgm:prSet phldrT="[Text]"/>
      <dgm:spPr/>
      <dgm:t>
        <a:bodyPr/>
        <a:lstStyle/>
        <a:p>
          <a:r>
            <a:rPr lang="en-US" dirty="0"/>
            <a:t>Water Code Enacted - 1917</a:t>
          </a:r>
        </a:p>
      </dgm:t>
    </dgm:pt>
    <dgm:pt modelId="{4FFB0E87-8129-4027-AD14-087966BC0956}" type="parTrans" cxnId="{109EF54B-3613-4638-B8B9-B557DC56444B}">
      <dgm:prSet/>
      <dgm:spPr/>
      <dgm:t>
        <a:bodyPr/>
        <a:lstStyle/>
        <a:p>
          <a:endParaRPr lang="en-US"/>
        </a:p>
      </dgm:t>
    </dgm:pt>
    <dgm:pt modelId="{9F6BE5EA-048F-40F1-B431-21D2520C3855}" type="sibTrans" cxnId="{109EF54B-3613-4638-B8B9-B557DC56444B}">
      <dgm:prSet/>
      <dgm:spPr/>
      <dgm:t>
        <a:bodyPr/>
        <a:lstStyle/>
        <a:p>
          <a:endParaRPr lang="en-US"/>
        </a:p>
      </dgm:t>
    </dgm:pt>
    <dgm:pt modelId="{44D751BC-02D5-4F1B-84CC-471489FA30DD}">
      <dgm:prSet phldrT="[Text]"/>
      <dgm:spPr/>
      <dgm:t>
        <a:bodyPr/>
        <a:lstStyle/>
        <a:p>
          <a:r>
            <a:rPr lang="en-US" dirty="0"/>
            <a:t>Adjudication - RCW 90.03.110-245</a:t>
          </a:r>
        </a:p>
      </dgm:t>
    </dgm:pt>
    <dgm:pt modelId="{76C61183-2A3A-47F9-8B83-555D360B735E}" type="parTrans" cxnId="{0F891C5F-6D78-4B6C-8391-9F74EFF0648B}">
      <dgm:prSet/>
      <dgm:spPr/>
      <dgm:t>
        <a:bodyPr/>
        <a:lstStyle/>
        <a:p>
          <a:endParaRPr lang="en-US"/>
        </a:p>
      </dgm:t>
    </dgm:pt>
    <dgm:pt modelId="{064E1DBC-2D2D-4BC1-AB6C-E54DF10E636B}" type="sibTrans" cxnId="{0F891C5F-6D78-4B6C-8391-9F74EFF0648B}">
      <dgm:prSet/>
      <dgm:spPr/>
      <dgm:t>
        <a:bodyPr/>
        <a:lstStyle/>
        <a:p>
          <a:endParaRPr lang="en-US"/>
        </a:p>
      </dgm:t>
    </dgm:pt>
    <dgm:pt modelId="{F0FD5C7B-A2AA-42AE-9BC5-1C08E8644A25}">
      <dgm:prSet phldrT="[Text]"/>
      <dgm:spPr/>
      <dgm:t>
        <a:bodyPr/>
        <a:lstStyle/>
        <a:p>
          <a:r>
            <a:rPr lang="en-US" dirty="0"/>
            <a:t>Claims registration enacted - 1967</a:t>
          </a:r>
        </a:p>
      </dgm:t>
    </dgm:pt>
    <dgm:pt modelId="{38CDEEB3-CA2D-4A5D-9F2A-997677A65BB9}" type="parTrans" cxnId="{EDB1360B-C20F-47D1-ADA3-6352F740CD06}">
      <dgm:prSet/>
      <dgm:spPr/>
      <dgm:t>
        <a:bodyPr/>
        <a:lstStyle/>
        <a:p>
          <a:endParaRPr lang="en-US"/>
        </a:p>
      </dgm:t>
    </dgm:pt>
    <dgm:pt modelId="{56AE533A-63FA-4F74-9DED-A5EFFA58A664}" type="sibTrans" cxnId="{EDB1360B-C20F-47D1-ADA3-6352F740CD06}">
      <dgm:prSet/>
      <dgm:spPr/>
      <dgm:t>
        <a:bodyPr/>
        <a:lstStyle/>
        <a:p>
          <a:endParaRPr lang="en-US"/>
        </a:p>
      </dgm:t>
    </dgm:pt>
    <dgm:pt modelId="{B9A4640F-D8B0-4DCD-864A-EAD178338D64}">
      <dgm:prSet phldrT="[Text]"/>
      <dgm:spPr/>
      <dgm:t>
        <a:bodyPr/>
        <a:lstStyle/>
        <a:p>
          <a:r>
            <a:rPr lang="en-US" dirty="0"/>
            <a:t>RCW 90.14</a:t>
          </a:r>
        </a:p>
        <a:p>
          <a:endParaRPr lang="en-US" dirty="0"/>
        </a:p>
        <a:p>
          <a:r>
            <a:rPr lang="en-US" dirty="0"/>
            <a:t>Required pre-code water users or riparian claimants to document their claims and file in the state registry</a:t>
          </a:r>
        </a:p>
        <a:p>
          <a:r>
            <a:rPr lang="en-US" dirty="0"/>
            <a:t>Forfeiture of right for unexcused non-use</a:t>
          </a:r>
        </a:p>
      </dgm:t>
    </dgm:pt>
    <dgm:pt modelId="{366A0212-67AB-4DE3-9EBD-8871C5CB99C3}" type="parTrans" cxnId="{9807CE35-2BA7-4B37-892B-A4976B5A7CCF}">
      <dgm:prSet/>
      <dgm:spPr/>
      <dgm:t>
        <a:bodyPr/>
        <a:lstStyle/>
        <a:p>
          <a:endParaRPr lang="en-US"/>
        </a:p>
      </dgm:t>
    </dgm:pt>
    <dgm:pt modelId="{B3AE618D-6F8D-4EB6-9C91-A79996B5120B}" type="sibTrans" cxnId="{9807CE35-2BA7-4B37-892B-A4976B5A7CCF}">
      <dgm:prSet/>
      <dgm:spPr/>
      <dgm:t>
        <a:bodyPr/>
        <a:lstStyle/>
        <a:p>
          <a:endParaRPr lang="en-US"/>
        </a:p>
      </dgm:t>
    </dgm:pt>
    <dgm:pt modelId="{2EA25D32-9A69-4DA3-8930-ADF9040B3298}">
      <dgm:prSet phldrT="[Text]"/>
      <dgm:spPr/>
      <dgm:t>
        <a:bodyPr/>
        <a:lstStyle/>
        <a:p>
          <a:r>
            <a:rPr lang="en-US" dirty="0"/>
            <a:t>Water Resources Act Enacted - 1971</a:t>
          </a:r>
        </a:p>
      </dgm:t>
    </dgm:pt>
    <dgm:pt modelId="{156D0CD8-7004-438C-BCC0-989DD07B007D}" type="parTrans" cxnId="{300711F2-BABA-4C56-B8B4-DD8338888FBA}">
      <dgm:prSet/>
      <dgm:spPr/>
      <dgm:t>
        <a:bodyPr/>
        <a:lstStyle/>
        <a:p>
          <a:endParaRPr lang="en-US"/>
        </a:p>
      </dgm:t>
    </dgm:pt>
    <dgm:pt modelId="{438D4B1C-65A8-45AD-9621-48490003C58D}" type="sibTrans" cxnId="{300711F2-BABA-4C56-B8B4-DD8338888FBA}">
      <dgm:prSet/>
      <dgm:spPr/>
      <dgm:t>
        <a:bodyPr/>
        <a:lstStyle/>
        <a:p>
          <a:endParaRPr lang="en-US"/>
        </a:p>
      </dgm:t>
    </dgm:pt>
    <dgm:pt modelId="{6CFC7836-078F-4FB4-A6FF-6BD05E2059FB}">
      <dgm:prSet phldrT="[Text]"/>
      <dgm:spPr/>
      <dgm:t>
        <a:bodyPr/>
        <a:lstStyle/>
        <a:p>
          <a:pPr>
            <a:buNone/>
          </a:pPr>
          <a:r>
            <a:rPr lang="en-US" dirty="0"/>
            <a:t>RCW 90.54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Allocate water to secure the maximum net benefits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Retain base flows on all perennial streams and rivers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Maintain high water quality</a:t>
          </a:r>
        </a:p>
      </dgm:t>
    </dgm:pt>
    <dgm:pt modelId="{0F53203B-DF3D-4FEC-8C12-F0DA142B28BD}" type="parTrans" cxnId="{577FDFE0-6214-4D80-B92B-6E96C1C5814F}">
      <dgm:prSet/>
      <dgm:spPr/>
      <dgm:t>
        <a:bodyPr/>
        <a:lstStyle/>
        <a:p>
          <a:endParaRPr lang="en-US"/>
        </a:p>
      </dgm:t>
    </dgm:pt>
    <dgm:pt modelId="{BCAF2F0C-B5E0-4658-A65E-7E09955EFEE4}" type="sibTrans" cxnId="{577FDFE0-6214-4D80-B92B-6E96C1C5814F}">
      <dgm:prSet/>
      <dgm:spPr/>
      <dgm:t>
        <a:bodyPr/>
        <a:lstStyle/>
        <a:p>
          <a:endParaRPr lang="en-US"/>
        </a:p>
      </dgm:t>
    </dgm:pt>
    <dgm:pt modelId="{BF150931-5A3B-4A85-BED5-A5B3210857CB}">
      <dgm:prSet phldrT="[Text]"/>
      <dgm:spPr/>
      <dgm:t>
        <a:bodyPr/>
        <a:lstStyle/>
        <a:p>
          <a:r>
            <a:rPr lang="en-US" dirty="0"/>
            <a:t>Changes and Transfer – RCW 90.03.380</a:t>
          </a:r>
        </a:p>
      </dgm:t>
    </dgm:pt>
    <dgm:pt modelId="{F4BF93F1-8BAA-46DB-BE13-CD63C7D033BB}" type="parTrans" cxnId="{23467F08-B9D2-4186-9D9B-12A676246239}">
      <dgm:prSet/>
      <dgm:spPr/>
      <dgm:t>
        <a:bodyPr/>
        <a:lstStyle/>
        <a:p>
          <a:endParaRPr lang="en-US"/>
        </a:p>
      </dgm:t>
    </dgm:pt>
    <dgm:pt modelId="{D3409717-F90B-45FF-918D-473A26F10788}" type="sibTrans" cxnId="{23467F08-B9D2-4186-9D9B-12A676246239}">
      <dgm:prSet/>
      <dgm:spPr/>
      <dgm:t>
        <a:bodyPr/>
        <a:lstStyle/>
        <a:p>
          <a:endParaRPr lang="en-US"/>
        </a:p>
      </dgm:t>
    </dgm:pt>
    <dgm:pt modelId="{411E7647-C3DE-462E-8AD9-3A63D3354A25}">
      <dgm:prSet phldrT="[Text]"/>
      <dgm:spPr/>
      <dgm:t>
        <a:bodyPr/>
        <a:lstStyle/>
        <a:p>
          <a:r>
            <a:rPr lang="en-US" dirty="0"/>
            <a:t>Condemnation for higher and better use – RCW 90.03.040</a:t>
          </a:r>
        </a:p>
      </dgm:t>
    </dgm:pt>
    <dgm:pt modelId="{49DC0480-7BFF-436B-9F00-010E0301056E}" type="parTrans" cxnId="{E9B41AAA-B4D0-43C7-BFA9-D6D209FC542E}">
      <dgm:prSet/>
      <dgm:spPr/>
      <dgm:t>
        <a:bodyPr/>
        <a:lstStyle/>
        <a:p>
          <a:endParaRPr lang="en-US"/>
        </a:p>
      </dgm:t>
    </dgm:pt>
    <dgm:pt modelId="{18B3424B-5DBD-4CE0-9F9D-B18FF62909F5}" type="sibTrans" cxnId="{E9B41AAA-B4D0-43C7-BFA9-D6D209FC542E}">
      <dgm:prSet/>
      <dgm:spPr/>
      <dgm:t>
        <a:bodyPr/>
        <a:lstStyle/>
        <a:p>
          <a:endParaRPr lang="en-US"/>
        </a:p>
      </dgm:t>
    </dgm:pt>
    <dgm:pt modelId="{08DDBECE-2174-4E6B-AEBE-7DF4BA56054F}" type="pres">
      <dgm:prSet presAssocID="{33C7D9A6-4C28-4918-9DCA-34791D044DA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C6F4E06-C791-4C46-8166-8A2F07DA36AA}" type="pres">
      <dgm:prSet presAssocID="{42F6EDFD-C4A2-4E22-B6D6-C124E0DC8B1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08D33FDE-3521-499F-A752-D87344A61767}" type="pres">
      <dgm:prSet presAssocID="{42F6EDFD-C4A2-4E22-B6D6-C124E0DC8B1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2FB7059-737B-430D-AB14-367EB7C69517}" type="pres">
      <dgm:prSet presAssocID="{F0FD5C7B-A2AA-42AE-9BC5-1C08E8644A2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4BBDC457-CD78-427F-B043-6D6CED1D82A0}" type="pres">
      <dgm:prSet presAssocID="{F0FD5C7B-A2AA-42AE-9BC5-1C08E8644A25}" presName="childText2" presStyleLbl="solidAlignAcc1" presStyleIdx="1" presStyleCnt="3" custLinFactNeighborX="-556" custLinFactNeighborY="-610">
        <dgm:presLayoutVars>
          <dgm:chMax val="0"/>
          <dgm:chPref val="0"/>
          <dgm:bulletEnabled val="1"/>
        </dgm:presLayoutVars>
      </dgm:prSet>
      <dgm:spPr/>
    </dgm:pt>
    <dgm:pt modelId="{B9B64DCA-ECC0-492B-807E-B09B2075A2BC}" type="pres">
      <dgm:prSet presAssocID="{2EA25D32-9A69-4DA3-8930-ADF9040B3298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804EE05C-AD5E-4F8A-B23F-7B29692200AE}" type="pres">
      <dgm:prSet presAssocID="{2EA25D32-9A69-4DA3-8930-ADF9040B329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3467F08-B9D2-4186-9D9B-12A676246239}" srcId="{42F6EDFD-C4A2-4E22-B6D6-C124E0DC8B13}" destId="{BF150931-5A3B-4A85-BED5-A5B3210857CB}" srcOrd="1" destOrd="0" parTransId="{F4BF93F1-8BAA-46DB-BE13-CD63C7D033BB}" sibTransId="{D3409717-F90B-45FF-918D-473A26F10788}"/>
    <dgm:cxn modelId="{EDB1360B-C20F-47D1-ADA3-6352F740CD06}" srcId="{33C7D9A6-4C28-4918-9DCA-34791D044DA7}" destId="{F0FD5C7B-A2AA-42AE-9BC5-1C08E8644A25}" srcOrd="1" destOrd="0" parTransId="{38CDEEB3-CA2D-4A5D-9F2A-997677A65BB9}" sibTransId="{56AE533A-63FA-4F74-9DED-A5EFFA58A664}"/>
    <dgm:cxn modelId="{A3C4062C-68C1-40B3-BAE5-D7A68DA34837}" type="presOf" srcId="{42F6EDFD-C4A2-4E22-B6D6-C124E0DC8B13}" destId="{1C6F4E06-C791-4C46-8166-8A2F07DA36AA}" srcOrd="0" destOrd="0" presId="urn:microsoft.com/office/officeart/2009/3/layout/IncreasingArrowsProcess"/>
    <dgm:cxn modelId="{9807CE35-2BA7-4B37-892B-A4976B5A7CCF}" srcId="{F0FD5C7B-A2AA-42AE-9BC5-1C08E8644A25}" destId="{B9A4640F-D8B0-4DCD-864A-EAD178338D64}" srcOrd="0" destOrd="0" parTransId="{366A0212-67AB-4DE3-9EBD-8871C5CB99C3}" sibTransId="{B3AE618D-6F8D-4EB6-9C91-A79996B5120B}"/>
    <dgm:cxn modelId="{0F891C5F-6D78-4B6C-8391-9F74EFF0648B}" srcId="{42F6EDFD-C4A2-4E22-B6D6-C124E0DC8B13}" destId="{44D751BC-02D5-4F1B-84CC-471489FA30DD}" srcOrd="0" destOrd="0" parTransId="{76C61183-2A3A-47F9-8B83-555D360B735E}" sibTransId="{064E1DBC-2D2D-4BC1-AB6C-E54DF10E636B}"/>
    <dgm:cxn modelId="{109EF54B-3613-4638-B8B9-B557DC56444B}" srcId="{33C7D9A6-4C28-4918-9DCA-34791D044DA7}" destId="{42F6EDFD-C4A2-4E22-B6D6-C124E0DC8B13}" srcOrd="0" destOrd="0" parTransId="{4FFB0E87-8129-4027-AD14-087966BC0956}" sibTransId="{9F6BE5EA-048F-40F1-B431-21D2520C3855}"/>
    <dgm:cxn modelId="{6AB2B971-3DCB-4071-AE83-12E0199785FB}" type="presOf" srcId="{6CFC7836-078F-4FB4-A6FF-6BD05E2059FB}" destId="{804EE05C-AD5E-4F8A-B23F-7B29692200AE}" srcOrd="0" destOrd="0" presId="urn:microsoft.com/office/officeart/2009/3/layout/IncreasingArrowsProcess"/>
    <dgm:cxn modelId="{70F3F554-7579-4FA7-A0DA-BD318F94A7C2}" type="presOf" srcId="{44D751BC-02D5-4F1B-84CC-471489FA30DD}" destId="{08D33FDE-3521-499F-A752-D87344A61767}" srcOrd="0" destOrd="0" presId="urn:microsoft.com/office/officeart/2009/3/layout/IncreasingArrowsProcess"/>
    <dgm:cxn modelId="{8E1F557C-0802-4231-B025-13C10B865A03}" type="presOf" srcId="{411E7647-C3DE-462E-8AD9-3A63D3354A25}" destId="{08D33FDE-3521-499F-A752-D87344A61767}" srcOrd="0" destOrd="2" presId="urn:microsoft.com/office/officeart/2009/3/layout/IncreasingArrowsProcess"/>
    <dgm:cxn modelId="{7B0A707D-1159-440B-A123-C434A2AD85D7}" type="presOf" srcId="{33C7D9A6-4C28-4918-9DCA-34791D044DA7}" destId="{08DDBECE-2174-4E6B-AEBE-7DF4BA56054F}" srcOrd="0" destOrd="0" presId="urn:microsoft.com/office/officeart/2009/3/layout/IncreasingArrowsProcess"/>
    <dgm:cxn modelId="{E236D381-CF25-4352-9273-DB0AF84CF8EA}" type="presOf" srcId="{BF150931-5A3B-4A85-BED5-A5B3210857CB}" destId="{08D33FDE-3521-499F-A752-D87344A61767}" srcOrd="0" destOrd="1" presId="urn:microsoft.com/office/officeart/2009/3/layout/IncreasingArrowsProcess"/>
    <dgm:cxn modelId="{9577A585-CCA8-4DFA-AA0B-8FA41277AF6E}" type="presOf" srcId="{F0FD5C7B-A2AA-42AE-9BC5-1C08E8644A25}" destId="{32FB7059-737B-430D-AB14-367EB7C69517}" srcOrd="0" destOrd="0" presId="urn:microsoft.com/office/officeart/2009/3/layout/IncreasingArrowsProcess"/>
    <dgm:cxn modelId="{9AAF2E8A-4538-480D-B25F-159E8544E64A}" type="presOf" srcId="{B9A4640F-D8B0-4DCD-864A-EAD178338D64}" destId="{4BBDC457-CD78-427F-B043-6D6CED1D82A0}" srcOrd="0" destOrd="0" presId="urn:microsoft.com/office/officeart/2009/3/layout/IncreasingArrowsProcess"/>
    <dgm:cxn modelId="{E9B41AAA-B4D0-43C7-BFA9-D6D209FC542E}" srcId="{42F6EDFD-C4A2-4E22-B6D6-C124E0DC8B13}" destId="{411E7647-C3DE-462E-8AD9-3A63D3354A25}" srcOrd="2" destOrd="0" parTransId="{49DC0480-7BFF-436B-9F00-010E0301056E}" sibTransId="{18B3424B-5DBD-4CE0-9F9D-B18FF62909F5}"/>
    <dgm:cxn modelId="{B4BEACAB-C2D4-499F-B768-A56D9EBE6ADA}" type="presOf" srcId="{2EA25D32-9A69-4DA3-8930-ADF9040B3298}" destId="{B9B64DCA-ECC0-492B-807E-B09B2075A2BC}" srcOrd="0" destOrd="0" presId="urn:microsoft.com/office/officeart/2009/3/layout/IncreasingArrowsProcess"/>
    <dgm:cxn modelId="{577FDFE0-6214-4D80-B92B-6E96C1C5814F}" srcId="{2EA25D32-9A69-4DA3-8930-ADF9040B3298}" destId="{6CFC7836-078F-4FB4-A6FF-6BD05E2059FB}" srcOrd="0" destOrd="0" parTransId="{0F53203B-DF3D-4FEC-8C12-F0DA142B28BD}" sibTransId="{BCAF2F0C-B5E0-4658-A65E-7E09955EFEE4}"/>
    <dgm:cxn modelId="{300711F2-BABA-4C56-B8B4-DD8338888FBA}" srcId="{33C7D9A6-4C28-4918-9DCA-34791D044DA7}" destId="{2EA25D32-9A69-4DA3-8930-ADF9040B3298}" srcOrd="2" destOrd="0" parTransId="{156D0CD8-7004-438C-BCC0-989DD07B007D}" sibTransId="{438D4B1C-65A8-45AD-9621-48490003C58D}"/>
    <dgm:cxn modelId="{5F775EA3-FCAA-4BCC-B411-275AE6289787}" type="presParOf" srcId="{08DDBECE-2174-4E6B-AEBE-7DF4BA56054F}" destId="{1C6F4E06-C791-4C46-8166-8A2F07DA36AA}" srcOrd="0" destOrd="0" presId="urn:microsoft.com/office/officeart/2009/3/layout/IncreasingArrowsProcess"/>
    <dgm:cxn modelId="{CAC3639E-625E-4F77-8378-3DCBC3732917}" type="presParOf" srcId="{08DDBECE-2174-4E6B-AEBE-7DF4BA56054F}" destId="{08D33FDE-3521-499F-A752-D87344A61767}" srcOrd="1" destOrd="0" presId="urn:microsoft.com/office/officeart/2009/3/layout/IncreasingArrowsProcess"/>
    <dgm:cxn modelId="{B0150B1A-714B-4836-9A06-68EAB1DAE665}" type="presParOf" srcId="{08DDBECE-2174-4E6B-AEBE-7DF4BA56054F}" destId="{32FB7059-737B-430D-AB14-367EB7C69517}" srcOrd="2" destOrd="0" presId="urn:microsoft.com/office/officeart/2009/3/layout/IncreasingArrowsProcess"/>
    <dgm:cxn modelId="{8E531845-466C-474E-A3AA-4C7D90829A22}" type="presParOf" srcId="{08DDBECE-2174-4E6B-AEBE-7DF4BA56054F}" destId="{4BBDC457-CD78-427F-B043-6D6CED1D82A0}" srcOrd="3" destOrd="0" presId="urn:microsoft.com/office/officeart/2009/3/layout/IncreasingArrowsProcess"/>
    <dgm:cxn modelId="{7B6F1493-351B-49AF-A9C7-39505B5840CD}" type="presParOf" srcId="{08DDBECE-2174-4E6B-AEBE-7DF4BA56054F}" destId="{B9B64DCA-ECC0-492B-807E-B09B2075A2BC}" srcOrd="4" destOrd="0" presId="urn:microsoft.com/office/officeart/2009/3/layout/IncreasingArrowsProcess"/>
    <dgm:cxn modelId="{955B1E5B-E865-4900-970A-E6878C4E4FAA}" type="presParOf" srcId="{08DDBECE-2174-4E6B-AEBE-7DF4BA56054F}" destId="{804EE05C-AD5E-4F8A-B23F-7B29692200A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DCF74-EBC6-41E9-AF40-24FAF2C132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582E8-7762-419F-A4CC-5E9A137A3E94}">
      <dgm:prSet phldrT="[Text]"/>
      <dgm:spPr/>
      <dgm:t>
        <a:bodyPr/>
        <a:lstStyle/>
        <a:p>
          <a:r>
            <a:rPr lang="en-US" dirty="0"/>
            <a:t>Instream Flow rules</a:t>
          </a:r>
        </a:p>
      </dgm:t>
    </dgm:pt>
    <dgm:pt modelId="{95F20F52-4C5F-4EF1-A7E0-848EC696F54D}" type="parTrans" cxnId="{E1F13E6A-BFBA-41B6-824A-A349C3DC0C65}">
      <dgm:prSet/>
      <dgm:spPr/>
      <dgm:t>
        <a:bodyPr/>
        <a:lstStyle/>
        <a:p>
          <a:endParaRPr lang="en-US"/>
        </a:p>
      </dgm:t>
    </dgm:pt>
    <dgm:pt modelId="{5626A5CC-6295-4550-A705-4C5023D96B14}" type="sibTrans" cxnId="{E1F13E6A-BFBA-41B6-824A-A349C3DC0C65}">
      <dgm:prSet/>
      <dgm:spPr/>
      <dgm:t>
        <a:bodyPr/>
        <a:lstStyle/>
        <a:p>
          <a:endParaRPr lang="en-US"/>
        </a:p>
      </dgm:t>
    </dgm:pt>
    <dgm:pt modelId="{C004024F-E973-410E-A9C9-048C20EA41B1}">
      <dgm:prSet phldrT="[Text]"/>
      <dgm:spPr/>
      <dgm:t>
        <a:bodyPr/>
        <a:lstStyle/>
        <a:p>
          <a:r>
            <a:rPr lang="en-US" dirty="0"/>
            <a:t>Priority date of the instream flow right is set by rule adoption date</a:t>
          </a:r>
        </a:p>
      </dgm:t>
    </dgm:pt>
    <dgm:pt modelId="{364F205B-126D-4E05-85F1-7144BBC5B7F5}" type="parTrans" cxnId="{EB691AE8-7F94-43BA-8DF7-39BD3371BCD1}">
      <dgm:prSet/>
      <dgm:spPr/>
      <dgm:t>
        <a:bodyPr/>
        <a:lstStyle/>
        <a:p>
          <a:endParaRPr lang="en-US"/>
        </a:p>
      </dgm:t>
    </dgm:pt>
    <dgm:pt modelId="{0C82A429-3B0D-4660-9BA0-903EA55D17F6}" type="sibTrans" cxnId="{EB691AE8-7F94-43BA-8DF7-39BD3371BCD1}">
      <dgm:prSet/>
      <dgm:spPr/>
      <dgm:t>
        <a:bodyPr/>
        <a:lstStyle/>
        <a:p>
          <a:endParaRPr lang="en-US"/>
        </a:p>
      </dgm:t>
    </dgm:pt>
    <dgm:pt modelId="{1D494D3D-B8C8-4DA5-A7DC-42B68A4492F4}">
      <dgm:prSet phldrT="[Text]"/>
      <dgm:spPr/>
      <dgm:t>
        <a:bodyPr/>
        <a:lstStyle/>
        <a:p>
          <a:r>
            <a:rPr lang="en-US" dirty="0"/>
            <a:t>Subsequent decisions reflect the existence of the adopted flows as a water right to be protected </a:t>
          </a:r>
        </a:p>
      </dgm:t>
    </dgm:pt>
    <dgm:pt modelId="{3B9CF0D8-2D28-4D88-8DAB-A28278DDCD6A}" type="parTrans" cxnId="{786B6F57-4AB9-4554-BE1C-5B8E1993355B}">
      <dgm:prSet/>
      <dgm:spPr/>
      <dgm:t>
        <a:bodyPr/>
        <a:lstStyle/>
        <a:p>
          <a:endParaRPr lang="en-US"/>
        </a:p>
      </dgm:t>
    </dgm:pt>
    <dgm:pt modelId="{612E065F-9AEA-42A5-882D-5EA335617E25}" type="sibTrans" cxnId="{786B6F57-4AB9-4554-BE1C-5B8E1993355B}">
      <dgm:prSet/>
      <dgm:spPr/>
      <dgm:t>
        <a:bodyPr/>
        <a:lstStyle/>
        <a:p>
          <a:endParaRPr lang="en-US"/>
        </a:p>
      </dgm:t>
    </dgm:pt>
    <dgm:pt modelId="{56BEC5A8-7CE0-4B8D-B293-DE08DB14AB56}">
      <dgm:prSet phldrT="[Text]"/>
      <dgm:spPr/>
      <dgm:t>
        <a:bodyPr/>
        <a:lstStyle/>
        <a:p>
          <a:r>
            <a:rPr lang="en-US" dirty="0"/>
            <a:t>Conditioned Permits</a:t>
          </a:r>
        </a:p>
      </dgm:t>
    </dgm:pt>
    <dgm:pt modelId="{E5A03555-BB21-48DE-A5A1-52AECDF0F4EB}" type="parTrans" cxnId="{4ADA3357-9919-4257-AEAD-5F637D5C84DF}">
      <dgm:prSet/>
      <dgm:spPr/>
      <dgm:t>
        <a:bodyPr/>
        <a:lstStyle/>
        <a:p>
          <a:endParaRPr lang="en-US"/>
        </a:p>
      </dgm:t>
    </dgm:pt>
    <dgm:pt modelId="{7EE0B5A9-6B8F-4E20-88C0-49C715FC6EB8}" type="sibTrans" cxnId="{4ADA3357-9919-4257-AEAD-5F637D5C84DF}">
      <dgm:prSet/>
      <dgm:spPr/>
      <dgm:t>
        <a:bodyPr/>
        <a:lstStyle/>
        <a:p>
          <a:endParaRPr lang="en-US"/>
        </a:p>
      </dgm:t>
    </dgm:pt>
    <dgm:pt modelId="{F6914F5C-50EE-45B6-83F1-B3D555E99428}">
      <dgm:prSet phldrT="[Text]"/>
      <dgm:spPr/>
      <dgm:t>
        <a:bodyPr/>
        <a:lstStyle/>
        <a:p>
          <a:r>
            <a:rPr lang="en-US" dirty="0"/>
            <a:t>New permits are subject to interruption</a:t>
          </a:r>
        </a:p>
      </dgm:t>
    </dgm:pt>
    <dgm:pt modelId="{7D4808B4-CE23-48F6-A26D-3E0D5CAAD4F9}" type="parTrans" cxnId="{A0B8C67D-C04A-45F2-B5B3-EC0FAC66DEE7}">
      <dgm:prSet/>
      <dgm:spPr/>
      <dgm:t>
        <a:bodyPr/>
        <a:lstStyle/>
        <a:p>
          <a:endParaRPr lang="en-US"/>
        </a:p>
      </dgm:t>
    </dgm:pt>
    <dgm:pt modelId="{19108261-F51C-45F0-9024-77095070728F}" type="sibTrans" cxnId="{A0B8C67D-C04A-45F2-B5B3-EC0FAC66DEE7}">
      <dgm:prSet/>
      <dgm:spPr/>
      <dgm:t>
        <a:bodyPr/>
        <a:lstStyle/>
        <a:p>
          <a:endParaRPr lang="en-US"/>
        </a:p>
      </dgm:t>
    </dgm:pt>
    <dgm:pt modelId="{7C0CDDB9-F16F-4F44-B0C4-463DB9D42158}">
      <dgm:prSet phldrT="[Text]"/>
      <dgm:spPr/>
      <dgm:t>
        <a:bodyPr/>
        <a:lstStyle/>
        <a:p>
          <a:r>
            <a:rPr lang="en-US" dirty="0"/>
            <a:t>Permitting complexity was simplified</a:t>
          </a:r>
        </a:p>
      </dgm:t>
    </dgm:pt>
    <dgm:pt modelId="{0ED67D7A-1854-4FA0-ACAC-D0ED8D1346BB}" type="parTrans" cxnId="{6FD2E2B2-164E-4D52-8614-39D4A2A3B1D7}">
      <dgm:prSet/>
      <dgm:spPr/>
      <dgm:t>
        <a:bodyPr/>
        <a:lstStyle/>
        <a:p>
          <a:endParaRPr lang="en-US"/>
        </a:p>
      </dgm:t>
    </dgm:pt>
    <dgm:pt modelId="{D13566C1-D6A8-4E39-9E55-8C6F78C5E243}" type="sibTrans" cxnId="{6FD2E2B2-164E-4D52-8614-39D4A2A3B1D7}">
      <dgm:prSet/>
      <dgm:spPr/>
      <dgm:t>
        <a:bodyPr/>
        <a:lstStyle/>
        <a:p>
          <a:endParaRPr lang="en-US"/>
        </a:p>
      </dgm:t>
    </dgm:pt>
    <dgm:pt modelId="{025BD5A2-C3EE-4B81-83B8-079386A5064A}">
      <dgm:prSet phldrT="[Text]"/>
      <dgm:spPr/>
      <dgm:t>
        <a:bodyPr/>
        <a:lstStyle/>
        <a:p>
          <a:r>
            <a:rPr lang="en-US" dirty="0"/>
            <a:t>Enforcement</a:t>
          </a:r>
        </a:p>
      </dgm:t>
    </dgm:pt>
    <dgm:pt modelId="{440B7A30-94E7-4C32-8FB4-FD918CC770EA}" type="parTrans" cxnId="{5F4A436F-5010-40BD-9C48-FA46D6EEB318}">
      <dgm:prSet/>
      <dgm:spPr/>
      <dgm:t>
        <a:bodyPr/>
        <a:lstStyle/>
        <a:p>
          <a:endParaRPr lang="en-US"/>
        </a:p>
      </dgm:t>
    </dgm:pt>
    <dgm:pt modelId="{9E64B785-C3FF-4C99-9898-61C36BCA9929}" type="sibTrans" cxnId="{5F4A436F-5010-40BD-9C48-FA46D6EEB318}">
      <dgm:prSet/>
      <dgm:spPr/>
      <dgm:t>
        <a:bodyPr/>
        <a:lstStyle/>
        <a:p>
          <a:endParaRPr lang="en-US"/>
        </a:p>
      </dgm:t>
    </dgm:pt>
    <dgm:pt modelId="{89D367F2-4D86-45D5-88E5-7F5D38C95482}">
      <dgm:prSet phldrT="[Text]"/>
      <dgm:spPr/>
      <dgm:t>
        <a:bodyPr/>
        <a:lstStyle/>
        <a:p>
          <a:r>
            <a:rPr lang="en-US" dirty="0"/>
            <a:t>Program to cost-effectively monitor and enforce was needed</a:t>
          </a:r>
        </a:p>
      </dgm:t>
    </dgm:pt>
    <dgm:pt modelId="{90011BC5-7070-4C0F-B9F8-4673613B0FAB}" type="parTrans" cxnId="{EB98F576-B328-42C5-B77E-6608B281721D}">
      <dgm:prSet/>
      <dgm:spPr/>
      <dgm:t>
        <a:bodyPr/>
        <a:lstStyle/>
        <a:p>
          <a:endParaRPr lang="en-US"/>
        </a:p>
      </dgm:t>
    </dgm:pt>
    <dgm:pt modelId="{F848D20F-C054-4F5A-BFB2-9DEC88416142}" type="sibTrans" cxnId="{EB98F576-B328-42C5-B77E-6608B281721D}">
      <dgm:prSet/>
      <dgm:spPr/>
      <dgm:t>
        <a:bodyPr/>
        <a:lstStyle/>
        <a:p>
          <a:endParaRPr lang="en-US"/>
        </a:p>
      </dgm:t>
    </dgm:pt>
    <dgm:pt modelId="{58CDBF09-923D-4052-A29F-2302C9167F7E}">
      <dgm:prSet phldrT="[Text]"/>
      <dgm:spPr/>
      <dgm:t>
        <a:bodyPr/>
        <a:lstStyle/>
        <a:p>
          <a:r>
            <a:rPr lang="en-US" dirty="0"/>
            <a:t>Piloted in Methow and Okanogan in 1985 and later refined for use in Wenatchee and mainstem Columbia. </a:t>
          </a:r>
        </a:p>
      </dgm:t>
    </dgm:pt>
    <dgm:pt modelId="{2BAC8BAB-A6BE-41F4-9211-32FBBE2D3FA4}" type="parTrans" cxnId="{A910B57A-6297-4769-9498-84AC263D6451}">
      <dgm:prSet/>
      <dgm:spPr/>
      <dgm:t>
        <a:bodyPr/>
        <a:lstStyle/>
        <a:p>
          <a:endParaRPr lang="en-US"/>
        </a:p>
      </dgm:t>
    </dgm:pt>
    <dgm:pt modelId="{77C331F4-0322-4847-9834-C3ACB75056DB}" type="sibTrans" cxnId="{A910B57A-6297-4769-9498-84AC263D6451}">
      <dgm:prSet/>
      <dgm:spPr/>
      <dgm:t>
        <a:bodyPr/>
        <a:lstStyle/>
        <a:p>
          <a:endParaRPr lang="en-US"/>
        </a:p>
      </dgm:t>
    </dgm:pt>
    <dgm:pt modelId="{A226DA67-62D0-423B-9654-F23D1DB9F655}">
      <dgm:prSet phldrT="[Text]"/>
      <dgm:spPr/>
      <dgm:t>
        <a:bodyPr/>
        <a:lstStyle/>
        <a:p>
          <a:r>
            <a:rPr lang="en-US" dirty="0"/>
            <a:t>It changed the way permittees viewed their new permits</a:t>
          </a:r>
        </a:p>
      </dgm:t>
    </dgm:pt>
    <dgm:pt modelId="{C6D22D3F-4191-4B0C-8AB6-2906EB192215}" type="parTrans" cxnId="{54395307-7F6F-4A5D-992E-3C9090D62E81}">
      <dgm:prSet/>
      <dgm:spPr/>
      <dgm:t>
        <a:bodyPr/>
        <a:lstStyle/>
        <a:p>
          <a:endParaRPr lang="en-US"/>
        </a:p>
      </dgm:t>
    </dgm:pt>
    <dgm:pt modelId="{F700A8BD-FB60-4586-AED2-42EB99A14E0E}" type="sibTrans" cxnId="{54395307-7F6F-4A5D-992E-3C9090D62E81}">
      <dgm:prSet/>
      <dgm:spPr/>
      <dgm:t>
        <a:bodyPr/>
        <a:lstStyle/>
        <a:p>
          <a:endParaRPr lang="en-US"/>
        </a:p>
      </dgm:t>
    </dgm:pt>
    <dgm:pt modelId="{EB720247-2F8A-4F51-8B75-FEDE005528E7}">
      <dgm:prSet phldrT="[Text]"/>
      <dgm:spPr/>
      <dgm:t>
        <a:bodyPr/>
        <a:lstStyle/>
        <a:p>
          <a:r>
            <a:rPr lang="en-US" dirty="0"/>
            <a:t>Permit management was more complicated </a:t>
          </a:r>
        </a:p>
      </dgm:t>
    </dgm:pt>
    <dgm:pt modelId="{7552ADC6-01FD-4BDE-9B78-518C9B476BF1}" type="parTrans" cxnId="{44CB1AAA-B8EE-47C3-BCD2-06410206C748}">
      <dgm:prSet/>
      <dgm:spPr/>
      <dgm:t>
        <a:bodyPr/>
        <a:lstStyle/>
        <a:p>
          <a:endParaRPr lang="en-US"/>
        </a:p>
      </dgm:t>
    </dgm:pt>
    <dgm:pt modelId="{D4051DEB-BCD3-4968-A8A8-5431609BD7AB}" type="sibTrans" cxnId="{44CB1AAA-B8EE-47C3-BCD2-06410206C748}">
      <dgm:prSet/>
      <dgm:spPr/>
      <dgm:t>
        <a:bodyPr/>
        <a:lstStyle/>
        <a:p>
          <a:endParaRPr lang="en-US"/>
        </a:p>
      </dgm:t>
    </dgm:pt>
    <dgm:pt modelId="{2A198C23-90C2-4812-A672-8F94093BB832}" type="pres">
      <dgm:prSet presAssocID="{99FDCF74-EBC6-41E9-AF40-24FAF2C1323C}" presName="linearFlow" presStyleCnt="0">
        <dgm:presLayoutVars>
          <dgm:dir/>
          <dgm:animLvl val="lvl"/>
          <dgm:resizeHandles val="exact"/>
        </dgm:presLayoutVars>
      </dgm:prSet>
      <dgm:spPr/>
    </dgm:pt>
    <dgm:pt modelId="{FE2F0106-245F-4197-AF22-0EAC594D1280}" type="pres">
      <dgm:prSet presAssocID="{F40582E8-7762-419F-A4CC-5E9A137A3E94}" presName="composite" presStyleCnt="0"/>
      <dgm:spPr/>
    </dgm:pt>
    <dgm:pt modelId="{B1F30C58-1860-47F5-8943-FBA2E28A37F4}" type="pres">
      <dgm:prSet presAssocID="{F40582E8-7762-419F-A4CC-5E9A137A3E9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729A9D-A45E-4A18-94AD-DD0B55AAD028}" type="pres">
      <dgm:prSet presAssocID="{F40582E8-7762-419F-A4CC-5E9A137A3E94}" presName="descendantText" presStyleLbl="alignAcc1" presStyleIdx="0" presStyleCnt="3">
        <dgm:presLayoutVars>
          <dgm:bulletEnabled val="1"/>
        </dgm:presLayoutVars>
      </dgm:prSet>
      <dgm:spPr/>
    </dgm:pt>
    <dgm:pt modelId="{843AE5C8-B1B5-4E89-B239-BECA6AD8098D}" type="pres">
      <dgm:prSet presAssocID="{5626A5CC-6295-4550-A705-4C5023D96B14}" presName="sp" presStyleCnt="0"/>
      <dgm:spPr/>
    </dgm:pt>
    <dgm:pt modelId="{87F79206-23C7-47A7-854E-36C3630C172B}" type="pres">
      <dgm:prSet presAssocID="{56BEC5A8-7CE0-4B8D-B293-DE08DB14AB56}" presName="composite" presStyleCnt="0"/>
      <dgm:spPr/>
    </dgm:pt>
    <dgm:pt modelId="{6A5E75B6-E7E0-4A00-8729-805CB9377A42}" type="pres">
      <dgm:prSet presAssocID="{56BEC5A8-7CE0-4B8D-B293-DE08DB14AB5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6242F7-3AC7-4B40-A9AF-85E4A2F8F94B}" type="pres">
      <dgm:prSet presAssocID="{56BEC5A8-7CE0-4B8D-B293-DE08DB14AB56}" presName="descendantText" presStyleLbl="alignAcc1" presStyleIdx="1" presStyleCnt="3">
        <dgm:presLayoutVars>
          <dgm:bulletEnabled val="1"/>
        </dgm:presLayoutVars>
      </dgm:prSet>
      <dgm:spPr/>
    </dgm:pt>
    <dgm:pt modelId="{BC831C24-1C34-4818-B2E5-2929CF546908}" type="pres">
      <dgm:prSet presAssocID="{7EE0B5A9-6B8F-4E20-88C0-49C715FC6EB8}" presName="sp" presStyleCnt="0"/>
      <dgm:spPr/>
    </dgm:pt>
    <dgm:pt modelId="{C4AD3810-CB22-4F8F-B565-482F65CC36BC}" type="pres">
      <dgm:prSet presAssocID="{025BD5A2-C3EE-4B81-83B8-079386A5064A}" presName="composite" presStyleCnt="0"/>
      <dgm:spPr/>
    </dgm:pt>
    <dgm:pt modelId="{556390E6-0EC4-4A18-A0FD-3811993D5703}" type="pres">
      <dgm:prSet presAssocID="{025BD5A2-C3EE-4B81-83B8-079386A5064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44DFF8F-398B-4531-B1D3-0C5298BB3F7A}" type="pres">
      <dgm:prSet presAssocID="{025BD5A2-C3EE-4B81-83B8-079386A5064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395307-7F6F-4A5D-992E-3C9090D62E81}" srcId="{025BD5A2-C3EE-4B81-83B8-079386A5064A}" destId="{A226DA67-62D0-423B-9654-F23D1DB9F655}" srcOrd="2" destOrd="0" parTransId="{C6D22D3F-4191-4B0C-8AB6-2906EB192215}" sibTransId="{F700A8BD-FB60-4586-AED2-42EB99A14E0E}"/>
    <dgm:cxn modelId="{F62A520A-815E-4335-83DC-BECC89A422B1}" type="presOf" srcId="{7C0CDDB9-F16F-4F44-B0C4-463DB9D42158}" destId="{A76242F7-3AC7-4B40-A9AF-85E4A2F8F94B}" srcOrd="0" destOrd="1" presId="urn:microsoft.com/office/officeart/2005/8/layout/chevron2"/>
    <dgm:cxn modelId="{B2F1225D-48FE-439D-859F-2B65C447F45D}" type="presOf" srcId="{89D367F2-4D86-45D5-88E5-7F5D38C95482}" destId="{B44DFF8F-398B-4531-B1D3-0C5298BB3F7A}" srcOrd="0" destOrd="0" presId="urn:microsoft.com/office/officeart/2005/8/layout/chevron2"/>
    <dgm:cxn modelId="{9B4B7C62-3BCD-4510-B609-7A4D5886C80B}" type="presOf" srcId="{99FDCF74-EBC6-41E9-AF40-24FAF2C1323C}" destId="{2A198C23-90C2-4812-A672-8F94093BB832}" srcOrd="0" destOrd="0" presId="urn:microsoft.com/office/officeart/2005/8/layout/chevron2"/>
    <dgm:cxn modelId="{684DA467-3A91-4A3F-8C73-08A58653EDBE}" type="presOf" srcId="{F6914F5C-50EE-45B6-83F1-B3D555E99428}" destId="{A76242F7-3AC7-4B40-A9AF-85E4A2F8F94B}" srcOrd="0" destOrd="0" presId="urn:microsoft.com/office/officeart/2005/8/layout/chevron2"/>
    <dgm:cxn modelId="{E1F13E6A-BFBA-41B6-824A-A349C3DC0C65}" srcId="{99FDCF74-EBC6-41E9-AF40-24FAF2C1323C}" destId="{F40582E8-7762-419F-A4CC-5E9A137A3E94}" srcOrd="0" destOrd="0" parTransId="{95F20F52-4C5F-4EF1-A7E0-848EC696F54D}" sibTransId="{5626A5CC-6295-4550-A705-4C5023D96B14}"/>
    <dgm:cxn modelId="{32941E6E-1B25-4911-AFF4-708FD8FF2840}" type="presOf" srcId="{EB720247-2F8A-4F51-8B75-FEDE005528E7}" destId="{A76242F7-3AC7-4B40-A9AF-85E4A2F8F94B}" srcOrd="0" destOrd="2" presId="urn:microsoft.com/office/officeart/2005/8/layout/chevron2"/>
    <dgm:cxn modelId="{38153B6F-A2A8-40BA-A370-EFD583F3A0B5}" type="presOf" srcId="{1D494D3D-B8C8-4DA5-A7DC-42B68A4492F4}" destId="{B9729A9D-A45E-4A18-94AD-DD0B55AAD028}" srcOrd="0" destOrd="1" presId="urn:microsoft.com/office/officeart/2005/8/layout/chevron2"/>
    <dgm:cxn modelId="{5F4A436F-5010-40BD-9C48-FA46D6EEB318}" srcId="{99FDCF74-EBC6-41E9-AF40-24FAF2C1323C}" destId="{025BD5A2-C3EE-4B81-83B8-079386A5064A}" srcOrd="2" destOrd="0" parTransId="{440B7A30-94E7-4C32-8FB4-FD918CC770EA}" sibTransId="{9E64B785-C3FF-4C99-9898-61C36BCA9929}"/>
    <dgm:cxn modelId="{6C429471-18FC-4BF8-8EA9-2D2760B7F4C5}" type="presOf" srcId="{A226DA67-62D0-423B-9654-F23D1DB9F655}" destId="{B44DFF8F-398B-4531-B1D3-0C5298BB3F7A}" srcOrd="0" destOrd="2" presId="urn:microsoft.com/office/officeart/2005/8/layout/chevron2"/>
    <dgm:cxn modelId="{EB98F576-B328-42C5-B77E-6608B281721D}" srcId="{025BD5A2-C3EE-4B81-83B8-079386A5064A}" destId="{89D367F2-4D86-45D5-88E5-7F5D38C95482}" srcOrd="0" destOrd="0" parTransId="{90011BC5-7070-4C0F-B9F8-4673613B0FAB}" sibTransId="{F848D20F-C054-4F5A-BFB2-9DEC88416142}"/>
    <dgm:cxn modelId="{4ADA3357-9919-4257-AEAD-5F637D5C84DF}" srcId="{99FDCF74-EBC6-41E9-AF40-24FAF2C1323C}" destId="{56BEC5A8-7CE0-4B8D-B293-DE08DB14AB56}" srcOrd="1" destOrd="0" parTransId="{E5A03555-BB21-48DE-A5A1-52AECDF0F4EB}" sibTransId="{7EE0B5A9-6B8F-4E20-88C0-49C715FC6EB8}"/>
    <dgm:cxn modelId="{786B6F57-4AB9-4554-BE1C-5B8E1993355B}" srcId="{F40582E8-7762-419F-A4CC-5E9A137A3E94}" destId="{1D494D3D-B8C8-4DA5-A7DC-42B68A4492F4}" srcOrd="1" destOrd="0" parTransId="{3B9CF0D8-2D28-4D88-8DAB-A28278DDCD6A}" sibTransId="{612E065F-9AEA-42A5-882D-5EA335617E25}"/>
    <dgm:cxn modelId="{A910B57A-6297-4769-9498-84AC263D6451}" srcId="{025BD5A2-C3EE-4B81-83B8-079386A5064A}" destId="{58CDBF09-923D-4052-A29F-2302C9167F7E}" srcOrd="1" destOrd="0" parTransId="{2BAC8BAB-A6BE-41F4-9211-32FBBE2D3FA4}" sibTransId="{77C331F4-0322-4847-9834-C3ACB75056DB}"/>
    <dgm:cxn modelId="{77D91E7D-635B-44F2-89DC-D70410F18501}" type="presOf" srcId="{F40582E8-7762-419F-A4CC-5E9A137A3E94}" destId="{B1F30C58-1860-47F5-8943-FBA2E28A37F4}" srcOrd="0" destOrd="0" presId="urn:microsoft.com/office/officeart/2005/8/layout/chevron2"/>
    <dgm:cxn modelId="{A0B8C67D-C04A-45F2-B5B3-EC0FAC66DEE7}" srcId="{56BEC5A8-7CE0-4B8D-B293-DE08DB14AB56}" destId="{F6914F5C-50EE-45B6-83F1-B3D555E99428}" srcOrd="0" destOrd="0" parTransId="{7D4808B4-CE23-48F6-A26D-3E0D5CAAD4F9}" sibTransId="{19108261-F51C-45F0-9024-77095070728F}"/>
    <dgm:cxn modelId="{779D8A9D-89AC-4BFC-9645-9671A097AC4E}" type="presOf" srcId="{56BEC5A8-7CE0-4B8D-B293-DE08DB14AB56}" destId="{6A5E75B6-E7E0-4A00-8729-805CB9377A42}" srcOrd="0" destOrd="0" presId="urn:microsoft.com/office/officeart/2005/8/layout/chevron2"/>
    <dgm:cxn modelId="{44CB1AAA-B8EE-47C3-BCD2-06410206C748}" srcId="{56BEC5A8-7CE0-4B8D-B293-DE08DB14AB56}" destId="{EB720247-2F8A-4F51-8B75-FEDE005528E7}" srcOrd="2" destOrd="0" parTransId="{7552ADC6-01FD-4BDE-9B78-518C9B476BF1}" sibTransId="{D4051DEB-BCD3-4968-A8A8-5431609BD7AB}"/>
    <dgm:cxn modelId="{6FD2E2B2-164E-4D52-8614-39D4A2A3B1D7}" srcId="{56BEC5A8-7CE0-4B8D-B293-DE08DB14AB56}" destId="{7C0CDDB9-F16F-4F44-B0C4-463DB9D42158}" srcOrd="1" destOrd="0" parTransId="{0ED67D7A-1854-4FA0-ACAC-D0ED8D1346BB}" sibTransId="{D13566C1-D6A8-4E39-9E55-8C6F78C5E243}"/>
    <dgm:cxn modelId="{8DF4E8B4-CCF8-4CED-824F-4923B1916A90}" type="presOf" srcId="{025BD5A2-C3EE-4B81-83B8-079386A5064A}" destId="{556390E6-0EC4-4A18-A0FD-3811993D5703}" srcOrd="0" destOrd="0" presId="urn:microsoft.com/office/officeart/2005/8/layout/chevron2"/>
    <dgm:cxn modelId="{C60FACD1-6111-4951-BA15-66ADF30E5701}" type="presOf" srcId="{C004024F-E973-410E-A9C9-048C20EA41B1}" destId="{B9729A9D-A45E-4A18-94AD-DD0B55AAD028}" srcOrd="0" destOrd="0" presId="urn:microsoft.com/office/officeart/2005/8/layout/chevron2"/>
    <dgm:cxn modelId="{EB691AE8-7F94-43BA-8DF7-39BD3371BCD1}" srcId="{F40582E8-7762-419F-A4CC-5E9A137A3E94}" destId="{C004024F-E973-410E-A9C9-048C20EA41B1}" srcOrd="0" destOrd="0" parTransId="{364F205B-126D-4E05-85F1-7144BBC5B7F5}" sibTransId="{0C82A429-3B0D-4660-9BA0-903EA55D17F6}"/>
    <dgm:cxn modelId="{AFBCC0FB-F070-4B05-94CD-46673FD72D8A}" type="presOf" srcId="{58CDBF09-923D-4052-A29F-2302C9167F7E}" destId="{B44DFF8F-398B-4531-B1D3-0C5298BB3F7A}" srcOrd="0" destOrd="1" presId="urn:microsoft.com/office/officeart/2005/8/layout/chevron2"/>
    <dgm:cxn modelId="{242AE5A1-BB5D-472D-98EF-826F3AA14947}" type="presParOf" srcId="{2A198C23-90C2-4812-A672-8F94093BB832}" destId="{FE2F0106-245F-4197-AF22-0EAC594D1280}" srcOrd="0" destOrd="0" presId="urn:microsoft.com/office/officeart/2005/8/layout/chevron2"/>
    <dgm:cxn modelId="{80F68FD9-80E7-4638-BF42-76B74D1E91CC}" type="presParOf" srcId="{FE2F0106-245F-4197-AF22-0EAC594D1280}" destId="{B1F30C58-1860-47F5-8943-FBA2E28A37F4}" srcOrd="0" destOrd="0" presId="urn:microsoft.com/office/officeart/2005/8/layout/chevron2"/>
    <dgm:cxn modelId="{0B8CA90F-3C2E-4283-9E26-C587A81F1579}" type="presParOf" srcId="{FE2F0106-245F-4197-AF22-0EAC594D1280}" destId="{B9729A9D-A45E-4A18-94AD-DD0B55AAD028}" srcOrd="1" destOrd="0" presId="urn:microsoft.com/office/officeart/2005/8/layout/chevron2"/>
    <dgm:cxn modelId="{F159B34B-03A6-40D8-ABD9-5D94BFBF7F54}" type="presParOf" srcId="{2A198C23-90C2-4812-A672-8F94093BB832}" destId="{843AE5C8-B1B5-4E89-B239-BECA6AD8098D}" srcOrd="1" destOrd="0" presId="urn:microsoft.com/office/officeart/2005/8/layout/chevron2"/>
    <dgm:cxn modelId="{EBB3652A-0880-4B33-BE2A-E1E73817237A}" type="presParOf" srcId="{2A198C23-90C2-4812-A672-8F94093BB832}" destId="{87F79206-23C7-47A7-854E-36C3630C172B}" srcOrd="2" destOrd="0" presId="urn:microsoft.com/office/officeart/2005/8/layout/chevron2"/>
    <dgm:cxn modelId="{48FCCE13-4AC0-43FB-9882-AEA00A531FC0}" type="presParOf" srcId="{87F79206-23C7-47A7-854E-36C3630C172B}" destId="{6A5E75B6-E7E0-4A00-8729-805CB9377A42}" srcOrd="0" destOrd="0" presId="urn:microsoft.com/office/officeart/2005/8/layout/chevron2"/>
    <dgm:cxn modelId="{2C4D0AC5-01B8-4819-B341-244DBFE2D1BA}" type="presParOf" srcId="{87F79206-23C7-47A7-854E-36C3630C172B}" destId="{A76242F7-3AC7-4B40-A9AF-85E4A2F8F94B}" srcOrd="1" destOrd="0" presId="urn:microsoft.com/office/officeart/2005/8/layout/chevron2"/>
    <dgm:cxn modelId="{496D1DE4-287E-4465-8B12-2E599914C600}" type="presParOf" srcId="{2A198C23-90C2-4812-A672-8F94093BB832}" destId="{BC831C24-1C34-4818-B2E5-2929CF546908}" srcOrd="3" destOrd="0" presId="urn:microsoft.com/office/officeart/2005/8/layout/chevron2"/>
    <dgm:cxn modelId="{A7F3477A-19E8-40FA-8D13-46E5B695CCA2}" type="presParOf" srcId="{2A198C23-90C2-4812-A672-8F94093BB832}" destId="{C4AD3810-CB22-4F8F-B565-482F65CC36BC}" srcOrd="4" destOrd="0" presId="urn:microsoft.com/office/officeart/2005/8/layout/chevron2"/>
    <dgm:cxn modelId="{45095B44-6F9F-43C5-B85A-1FDF69339FFA}" type="presParOf" srcId="{C4AD3810-CB22-4F8F-B565-482F65CC36BC}" destId="{556390E6-0EC4-4A18-A0FD-3811993D5703}" srcOrd="0" destOrd="0" presId="urn:microsoft.com/office/officeart/2005/8/layout/chevron2"/>
    <dgm:cxn modelId="{05B682E8-7A84-4907-8EF3-5FB8BE3482D2}" type="presParOf" srcId="{C4AD3810-CB22-4F8F-B565-482F65CC36BC}" destId="{B44DFF8F-398B-4531-B1D3-0C5298BB3F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062D1-09A9-4AD9-B3C8-D5C99AD10A7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23170B-14CC-4A4F-B9F0-EC905277B3A8}">
      <dgm:prSet phldrT="[Text]"/>
      <dgm:spPr/>
      <dgm:t>
        <a:bodyPr/>
        <a:lstStyle/>
        <a:p>
          <a:r>
            <a:rPr lang="en-US" dirty="0"/>
            <a:t>1989 - RCW 90.38</a:t>
          </a:r>
        </a:p>
      </dgm:t>
    </dgm:pt>
    <dgm:pt modelId="{935D06AA-5CC4-471E-B9D0-181E511077CC}" type="parTrans" cxnId="{164C57C4-1E44-4CD0-829A-74721F94E85E}">
      <dgm:prSet/>
      <dgm:spPr/>
      <dgm:t>
        <a:bodyPr/>
        <a:lstStyle/>
        <a:p>
          <a:endParaRPr lang="en-US"/>
        </a:p>
      </dgm:t>
    </dgm:pt>
    <dgm:pt modelId="{C824720E-B8D7-400C-A85B-3195744561FC}" type="sibTrans" cxnId="{164C57C4-1E44-4CD0-829A-74721F94E85E}">
      <dgm:prSet/>
      <dgm:spPr/>
      <dgm:t>
        <a:bodyPr/>
        <a:lstStyle/>
        <a:p>
          <a:endParaRPr lang="en-US"/>
        </a:p>
      </dgm:t>
    </dgm:pt>
    <dgm:pt modelId="{E1D2EC5D-FDE5-473A-956C-AA136A045C13}">
      <dgm:prSet phldrT="[Text]"/>
      <dgm:spPr/>
      <dgm:t>
        <a:bodyPr/>
        <a:lstStyle/>
        <a:p>
          <a:r>
            <a:rPr lang="en-US" dirty="0"/>
            <a:t>Yakima River Basin</a:t>
          </a:r>
        </a:p>
        <a:p>
          <a:r>
            <a:rPr lang="en-US" dirty="0"/>
            <a:t>Support for Yakima River Basin Water Enhancement Program</a:t>
          </a:r>
        </a:p>
      </dgm:t>
    </dgm:pt>
    <dgm:pt modelId="{5D9E4F15-9952-4C52-B40D-62D7DF5C367C}" type="parTrans" cxnId="{A72B5CBA-9DD5-4D26-8D83-BF1C5C6DBEC4}">
      <dgm:prSet/>
      <dgm:spPr/>
      <dgm:t>
        <a:bodyPr/>
        <a:lstStyle/>
        <a:p>
          <a:endParaRPr lang="en-US"/>
        </a:p>
      </dgm:t>
    </dgm:pt>
    <dgm:pt modelId="{EF5459D6-3A1F-4DF3-9D72-CE3079759C0A}" type="sibTrans" cxnId="{A72B5CBA-9DD5-4D26-8D83-BF1C5C6DBEC4}">
      <dgm:prSet/>
      <dgm:spPr/>
      <dgm:t>
        <a:bodyPr/>
        <a:lstStyle/>
        <a:p>
          <a:endParaRPr lang="en-US"/>
        </a:p>
      </dgm:t>
    </dgm:pt>
    <dgm:pt modelId="{27585CE4-38F0-4B75-B41B-86734A003336}">
      <dgm:prSet phldrT="[Text]"/>
      <dgm:spPr/>
      <dgm:t>
        <a:bodyPr/>
        <a:lstStyle/>
        <a:p>
          <a:r>
            <a:rPr lang="en-US" dirty="0"/>
            <a:t>1991 - RCW 90.42</a:t>
          </a:r>
        </a:p>
      </dgm:t>
    </dgm:pt>
    <dgm:pt modelId="{65CC109F-1E36-4A77-AC2B-3A06A07FC754}" type="parTrans" cxnId="{B36AE155-C5E7-4482-90F1-7AEE231971C4}">
      <dgm:prSet/>
      <dgm:spPr/>
      <dgm:t>
        <a:bodyPr/>
        <a:lstStyle/>
        <a:p>
          <a:endParaRPr lang="en-US"/>
        </a:p>
      </dgm:t>
    </dgm:pt>
    <dgm:pt modelId="{03F30699-6D08-4278-B843-CA0083AE0547}" type="sibTrans" cxnId="{B36AE155-C5E7-4482-90F1-7AEE231971C4}">
      <dgm:prSet/>
      <dgm:spPr/>
      <dgm:t>
        <a:bodyPr/>
        <a:lstStyle/>
        <a:p>
          <a:endParaRPr lang="en-US"/>
        </a:p>
      </dgm:t>
    </dgm:pt>
    <dgm:pt modelId="{29CD748B-F512-4B6C-9D5B-E0D39556647D}">
      <dgm:prSet phldrT="[Text]"/>
      <dgm:spPr/>
      <dgm:t>
        <a:bodyPr/>
        <a:lstStyle/>
        <a:p>
          <a:pPr>
            <a:buNone/>
          </a:pPr>
          <a:r>
            <a:rPr lang="en-US" dirty="0"/>
            <a:t>Statewide 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Authority to hold and manage water rights for any beneficial purpose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Water banking added in 2002, following successful Yakima Basin and Columbia mainstem drought response water banking programs in 2001</a:t>
          </a:r>
        </a:p>
        <a:p>
          <a:pPr>
            <a:buNone/>
          </a:pPr>
          <a:endParaRPr lang="en-US" dirty="0"/>
        </a:p>
        <a:p>
          <a:pPr>
            <a:buNone/>
          </a:pPr>
          <a:endParaRPr lang="en-US" dirty="0"/>
        </a:p>
      </dgm:t>
    </dgm:pt>
    <dgm:pt modelId="{E84E0B4A-5F77-4B48-B900-B06BFA0F9C24}" type="parTrans" cxnId="{AB6931C3-A12E-4163-9D1F-2ABA94DA2D7F}">
      <dgm:prSet/>
      <dgm:spPr/>
      <dgm:t>
        <a:bodyPr/>
        <a:lstStyle/>
        <a:p>
          <a:endParaRPr lang="en-US"/>
        </a:p>
      </dgm:t>
    </dgm:pt>
    <dgm:pt modelId="{BF8E60AD-5687-45C0-9491-9E8643A42E81}" type="sibTrans" cxnId="{AB6931C3-A12E-4163-9D1F-2ABA94DA2D7F}">
      <dgm:prSet/>
      <dgm:spPr/>
      <dgm:t>
        <a:bodyPr/>
        <a:lstStyle/>
        <a:p>
          <a:endParaRPr lang="en-US"/>
        </a:p>
      </dgm:t>
    </dgm:pt>
    <dgm:pt modelId="{483718B2-EECD-4872-8AA5-6A18C44E5C17}">
      <dgm:prSet phldrT="[Text]"/>
      <dgm:spPr/>
      <dgm:t>
        <a:bodyPr/>
        <a:lstStyle/>
        <a:p>
          <a:r>
            <a:rPr lang="en-US" dirty="0"/>
            <a:t>2001-2015 Capital Appropriations</a:t>
          </a:r>
        </a:p>
      </dgm:t>
    </dgm:pt>
    <dgm:pt modelId="{27F20E51-E6AE-4D3B-91D0-2E5EC74B7BE2}" type="parTrans" cxnId="{6B0D1EA0-D7A7-4905-82C4-593B1F5AD106}">
      <dgm:prSet/>
      <dgm:spPr/>
      <dgm:t>
        <a:bodyPr/>
        <a:lstStyle/>
        <a:p>
          <a:endParaRPr lang="en-US"/>
        </a:p>
      </dgm:t>
    </dgm:pt>
    <dgm:pt modelId="{A34BC274-383F-492A-9C09-B3B15EBE47AC}" type="sibTrans" cxnId="{6B0D1EA0-D7A7-4905-82C4-593B1F5AD106}">
      <dgm:prSet/>
      <dgm:spPr/>
      <dgm:t>
        <a:bodyPr/>
        <a:lstStyle/>
        <a:p>
          <a:endParaRPr lang="en-US"/>
        </a:p>
      </dgm:t>
    </dgm:pt>
    <dgm:pt modelId="{85C73D87-A2C1-427C-B264-346DDFEF4F42}">
      <dgm:prSet phldrT="[Text]"/>
      <dgm:spPr/>
      <dgm:t>
        <a:bodyPr/>
        <a:lstStyle/>
        <a:p>
          <a:r>
            <a:rPr lang="en-US" dirty="0"/>
            <a:t>Flow Improvement</a:t>
          </a:r>
        </a:p>
        <a:p>
          <a:r>
            <a:rPr lang="en-US" dirty="0"/>
            <a:t>Irrigation Efficiencies Grant Program</a:t>
          </a:r>
        </a:p>
      </dgm:t>
    </dgm:pt>
    <dgm:pt modelId="{365CA54D-948E-4835-9CA9-8DB2069EE0DE}" type="parTrans" cxnId="{E8728F74-6BCB-4BA2-AB60-8C972B76CC91}">
      <dgm:prSet/>
      <dgm:spPr/>
      <dgm:t>
        <a:bodyPr/>
        <a:lstStyle/>
        <a:p>
          <a:endParaRPr lang="en-US"/>
        </a:p>
      </dgm:t>
    </dgm:pt>
    <dgm:pt modelId="{A3E84DD5-154A-4516-8E53-70292E89EA33}" type="sibTrans" cxnId="{E8728F74-6BCB-4BA2-AB60-8C972B76CC91}">
      <dgm:prSet/>
      <dgm:spPr/>
      <dgm:t>
        <a:bodyPr/>
        <a:lstStyle/>
        <a:p>
          <a:endParaRPr lang="en-US"/>
        </a:p>
      </dgm:t>
    </dgm:pt>
    <dgm:pt modelId="{779EF44A-49A3-4367-BC32-9CF2F4128B2C}" type="pres">
      <dgm:prSet presAssocID="{C26062D1-09A9-4AD9-B3C8-D5C99AD10A7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422862E-16FF-43CD-BE8E-8AF3F79C855E}" type="pres">
      <dgm:prSet presAssocID="{3E23170B-14CC-4A4F-B9F0-EC905277B3A8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F167E21B-E081-4780-8463-C1B2648088B1}" type="pres">
      <dgm:prSet presAssocID="{3E23170B-14CC-4A4F-B9F0-EC905277B3A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51A3418-6FD6-47F7-87E8-77A7061F6812}" type="pres">
      <dgm:prSet presAssocID="{27585CE4-38F0-4B75-B41B-86734A00333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2939D88-0F18-417D-B37C-2E0BF585E72C}" type="pres">
      <dgm:prSet presAssocID="{27585CE4-38F0-4B75-B41B-86734A00333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3D84DC6-A1BA-4317-BA1A-C5A511CA09EB}" type="pres">
      <dgm:prSet presAssocID="{483718B2-EECD-4872-8AA5-6A18C44E5C1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5E2A3D59-B708-4A4B-910A-DD0B0A8C6D36}" type="pres">
      <dgm:prSet presAssocID="{483718B2-EECD-4872-8AA5-6A18C44E5C1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95D814-D5A2-41BB-84AC-757F448EC5E3}" type="presOf" srcId="{C26062D1-09A9-4AD9-B3C8-D5C99AD10A72}" destId="{779EF44A-49A3-4367-BC32-9CF2F4128B2C}" srcOrd="0" destOrd="0" presId="urn:microsoft.com/office/officeart/2009/3/layout/IncreasingArrowsProcess"/>
    <dgm:cxn modelId="{A255F45F-EDA1-449C-9537-1F09268675D7}" type="presOf" srcId="{27585CE4-38F0-4B75-B41B-86734A003336}" destId="{A51A3418-6FD6-47F7-87E8-77A7061F6812}" srcOrd="0" destOrd="0" presId="urn:microsoft.com/office/officeart/2009/3/layout/IncreasingArrowsProcess"/>
    <dgm:cxn modelId="{554E614A-CC3E-4267-A06B-90A18A26759A}" type="presOf" srcId="{85C73D87-A2C1-427C-B264-346DDFEF4F42}" destId="{5E2A3D59-B708-4A4B-910A-DD0B0A8C6D36}" srcOrd="0" destOrd="0" presId="urn:microsoft.com/office/officeart/2009/3/layout/IncreasingArrowsProcess"/>
    <dgm:cxn modelId="{E8728F74-6BCB-4BA2-AB60-8C972B76CC91}" srcId="{483718B2-EECD-4872-8AA5-6A18C44E5C17}" destId="{85C73D87-A2C1-427C-B264-346DDFEF4F42}" srcOrd="0" destOrd="0" parTransId="{365CA54D-948E-4835-9CA9-8DB2069EE0DE}" sibTransId="{A3E84DD5-154A-4516-8E53-70292E89EA33}"/>
    <dgm:cxn modelId="{B36AE155-C5E7-4482-90F1-7AEE231971C4}" srcId="{C26062D1-09A9-4AD9-B3C8-D5C99AD10A72}" destId="{27585CE4-38F0-4B75-B41B-86734A003336}" srcOrd="1" destOrd="0" parTransId="{65CC109F-1E36-4A77-AC2B-3A06A07FC754}" sibTransId="{03F30699-6D08-4278-B843-CA0083AE0547}"/>
    <dgm:cxn modelId="{91156257-E0D0-4B1F-805F-428DDB9BB27D}" type="presOf" srcId="{E1D2EC5D-FDE5-473A-956C-AA136A045C13}" destId="{F167E21B-E081-4780-8463-C1B2648088B1}" srcOrd="0" destOrd="0" presId="urn:microsoft.com/office/officeart/2009/3/layout/IncreasingArrowsProcess"/>
    <dgm:cxn modelId="{F0D0E65A-D7FB-4F44-9527-498595BD1F4F}" type="presOf" srcId="{483718B2-EECD-4872-8AA5-6A18C44E5C17}" destId="{D3D84DC6-A1BA-4317-BA1A-C5A511CA09EB}" srcOrd="0" destOrd="0" presId="urn:microsoft.com/office/officeart/2009/3/layout/IncreasingArrowsProcess"/>
    <dgm:cxn modelId="{D9FF3991-60AE-48D4-81F6-A1C0446EDCDC}" type="presOf" srcId="{3E23170B-14CC-4A4F-B9F0-EC905277B3A8}" destId="{4422862E-16FF-43CD-BE8E-8AF3F79C855E}" srcOrd="0" destOrd="0" presId="urn:microsoft.com/office/officeart/2009/3/layout/IncreasingArrowsProcess"/>
    <dgm:cxn modelId="{67F58792-7D66-4508-88EC-3B8BC1F64E1A}" type="presOf" srcId="{29CD748B-F512-4B6C-9D5B-E0D39556647D}" destId="{12939D88-0F18-417D-B37C-2E0BF585E72C}" srcOrd="0" destOrd="0" presId="urn:microsoft.com/office/officeart/2009/3/layout/IncreasingArrowsProcess"/>
    <dgm:cxn modelId="{6B0D1EA0-D7A7-4905-82C4-593B1F5AD106}" srcId="{C26062D1-09A9-4AD9-B3C8-D5C99AD10A72}" destId="{483718B2-EECD-4872-8AA5-6A18C44E5C17}" srcOrd="2" destOrd="0" parTransId="{27F20E51-E6AE-4D3B-91D0-2E5EC74B7BE2}" sibTransId="{A34BC274-383F-492A-9C09-B3B15EBE47AC}"/>
    <dgm:cxn modelId="{A72B5CBA-9DD5-4D26-8D83-BF1C5C6DBEC4}" srcId="{3E23170B-14CC-4A4F-B9F0-EC905277B3A8}" destId="{E1D2EC5D-FDE5-473A-956C-AA136A045C13}" srcOrd="0" destOrd="0" parTransId="{5D9E4F15-9952-4C52-B40D-62D7DF5C367C}" sibTransId="{EF5459D6-3A1F-4DF3-9D72-CE3079759C0A}"/>
    <dgm:cxn modelId="{AB6931C3-A12E-4163-9D1F-2ABA94DA2D7F}" srcId="{27585CE4-38F0-4B75-B41B-86734A003336}" destId="{29CD748B-F512-4B6C-9D5B-E0D39556647D}" srcOrd="0" destOrd="0" parTransId="{E84E0B4A-5F77-4B48-B900-B06BFA0F9C24}" sibTransId="{BF8E60AD-5687-45C0-9491-9E8643A42E81}"/>
    <dgm:cxn modelId="{164C57C4-1E44-4CD0-829A-74721F94E85E}" srcId="{C26062D1-09A9-4AD9-B3C8-D5C99AD10A72}" destId="{3E23170B-14CC-4A4F-B9F0-EC905277B3A8}" srcOrd="0" destOrd="0" parTransId="{935D06AA-5CC4-471E-B9D0-181E511077CC}" sibTransId="{C824720E-B8D7-400C-A85B-3195744561FC}"/>
    <dgm:cxn modelId="{5DB0C75D-FBF7-4BE2-8CE7-C1F9F93B60BD}" type="presParOf" srcId="{779EF44A-49A3-4367-BC32-9CF2F4128B2C}" destId="{4422862E-16FF-43CD-BE8E-8AF3F79C855E}" srcOrd="0" destOrd="0" presId="urn:microsoft.com/office/officeart/2009/3/layout/IncreasingArrowsProcess"/>
    <dgm:cxn modelId="{1D84AF47-1C18-47F3-8880-D0C4CFC88142}" type="presParOf" srcId="{779EF44A-49A3-4367-BC32-9CF2F4128B2C}" destId="{F167E21B-E081-4780-8463-C1B2648088B1}" srcOrd="1" destOrd="0" presId="urn:microsoft.com/office/officeart/2009/3/layout/IncreasingArrowsProcess"/>
    <dgm:cxn modelId="{C70FA43A-BB74-46F2-B2AB-1369EC3FC444}" type="presParOf" srcId="{779EF44A-49A3-4367-BC32-9CF2F4128B2C}" destId="{A51A3418-6FD6-47F7-87E8-77A7061F6812}" srcOrd="2" destOrd="0" presId="urn:microsoft.com/office/officeart/2009/3/layout/IncreasingArrowsProcess"/>
    <dgm:cxn modelId="{FE3BFA54-A607-4CCE-AA61-5579CA031794}" type="presParOf" srcId="{779EF44A-49A3-4367-BC32-9CF2F4128B2C}" destId="{12939D88-0F18-417D-B37C-2E0BF585E72C}" srcOrd="3" destOrd="0" presId="urn:microsoft.com/office/officeart/2009/3/layout/IncreasingArrowsProcess"/>
    <dgm:cxn modelId="{48606AA7-DC79-40B6-83F0-B5574A0D304D}" type="presParOf" srcId="{779EF44A-49A3-4367-BC32-9CF2F4128B2C}" destId="{D3D84DC6-A1BA-4317-BA1A-C5A511CA09EB}" srcOrd="4" destOrd="0" presId="urn:microsoft.com/office/officeart/2009/3/layout/IncreasingArrowsProcess"/>
    <dgm:cxn modelId="{5CDE1F3A-F4B9-4DC5-BE24-351F81E97D7C}" type="presParOf" srcId="{779EF44A-49A3-4367-BC32-9CF2F4128B2C}" destId="{5E2A3D59-B708-4A4B-910A-DD0B0A8C6D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F4E06-C791-4C46-8166-8A2F07DA36AA}">
      <dsp:nvSpPr>
        <dsp:cNvPr id="0" name=""/>
        <dsp:cNvSpPr/>
      </dsp:nvSpPr>
      <dsp:spPr>
        <a:xfrm>
          <a:off x="587305" y="8706"/>
          <a:ext cx="7740789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89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Water Code Enacted - 1917</a:t>
          </a:r>
        </a:p>
      </dsp:txBody>
      <dsp:txXfrm>
        <a:off x="587305" y="290544"/>
        <a:ext cx="7458951" cy="563677"/>
      </dsp:txXfrm>
    </dsp:sp>
    <dsp:sp modelId="{08D33FDE-3521-499F-A752-D87344A61767}">
      <dsp:nvSpPr>
        <dsp:cNvPr id="0" name=""/>
        <dsp:cNvSpPr/>
      </dsp:nvSpPr>
      <dsp:spPr>
        <a:xfrm>
          <a:off x="587305" y="878058"/>
          <a:ext cx="2384163" cy="2171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Adjudication - RCW 90.03.110-245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Changes and Transfer – RCW 90.03.380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Condemnation for higher and better use – RCW 90.03.040</a:t>
          </a:r>
        </a:p>
      </dsp:txBody>
      <dsp:txXfrm>
        <a:off x="587305" y="878058"/>
        <a:ext cx="2384163" cy="2171698"/>
      </dsp:txXfrm>
    </dsp:sp>
    <dsp:sp modelId="{32FB7059-737B-430D-AB14-367EB7C69517}">
      <dsp:nvSpPr>
        <dsp:cNvPr id="0" name=""/>
        <dsp:cNvSpPr/>
      </dsp:nvSpPr>
      <dsp:spPr>
        <a:xfrm>
          <a:off x="2971468" y="384490"/>
          <a:ext cx="5356626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89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Claims registration enacted - 1967</a:t>
          </a:r>
        </a:p>
      </dsp:txBody>
      <dsp:txXfrm>
        <a:off x="2971468" y="666328"/>
        <a:ext cx="5074788" cy="563677"/>
      </dsp:txXfrm>
    </dsp:sp>
    <dsp:sp modelId="{4BBDC457-CD78-427F-B043-6D6CED1D82A0}">
      <dsp:nvSpPr>
        <dsp:cNvPr id="0" name=""/>
        <dsp:cNvSpPr/>
      </dsp:nvSpPr>
      <dsp:spPr>
        <a:xfrm>
          <a:off x="2958212" y="1240595"/>
          <a:ext cx="2384163" cy="2171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RCW 90.14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Required pre-code water users or riparian claimants to document their claims and file in the state registry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Forfeiture of right for unexcused non-use</a:t>
          </a:r>
        </a:p>
      </dsp:txBody>
      <dsp:txXfrm>
        <a:off x="2958212" y="1240595"/>
        <a:ext cx="2384163" cy="2171698"/>
      </dsp:txXfrm>
    </dsp:sp>
    <dsp:sp modelId="{B9B64DCA-ECC0-492B-807E-B09B2075A2BC}">
      <dsp:nvSpPr>
        <dsp:cNvPr id="0" name=""/>
        <dsp:cNvSpPr/>
      </dsp:nvSpPr>
      <dsp:spPr>
        <a:xfrm>
          <a:off x="5355631" y="760275"/>
          <a:ext cx="2972463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89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Water Resources Act Enacted - 1971</a:t>
          </a:r>
        </a:p>
      </dsp:txBody>
      <dsp:txXfrm>
        <a:off x="5355631" y="1042113"/>
        <a:ext cx="2690625" cy="563677"/>
      </dsp:txXfrm>
    </dsp:sp>
    <dsp:sp modelId="{804EE05C-AD5E-4F8A-B23F-7B29692200AE}">
      <dsp:nvSpPr>
        <dsp:cNvPr id="0" name=""/>
        <dsp:cNvSpPr/>
      </dsp:nvSpPr>
      <dsp:spPr>
        <a:xfrm>
          <a:off x="5355631" y="1629627"/>
          <a:ext cx="2384163" cy="2139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RCW 90.54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Allocate water to secure the maximum net benefits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Retain base flows on all perennial streams and rivers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Maintain high water quality</a:t>
          </a:r>
        </a:p>
      </dsp:txBody>
      <dsp:txXfrm>
        <a:off x="5355631" y="1629627"/>
        <a:ext cx="2384163" cy="2139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30C58-1860-47F5-8943-FBA2E28A37F4}">
      <dsp:nvSpPr>
        <dsp:cNvPr id="0" name=""/>
        <dsp:cNvSpPr/>
      </dsp:nvSpPr>
      <dsp:spPr>
        <a:xfrm rot="5400000">
          <a:off x="-208375" y="210700"/>
          <a:ext cx="1389171" cy="972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Instream Flow rules</a:t>
          </a:r>
        </a:p>
      </dsp:txBody>
      <dsp:txXfrm rot="-5400000">
        <a:off x="2" y="488534"/>
        <a:ext cx="972419" cy="416752"/>
      </dsp:txXfrm>
    </dsp:sp>
    <dsp:sp modelId="{B9729A9D-A45E-4A18-94AD-DD0B55AAD028}">
      <dsp:nvSpPr>
        <dsp:cNvPr id="0" name=""/>
        <dsp:cNvSpPr/>
      </dsp:nvSpPr>
      <dsp:spPr>
        <a:xfrm rot="5400000">
          <a:off x="4492429" y="-3517684"/>
          <a:ext cx="902961" cy="7942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Priority date of the instream flow right is set by rule adoption date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Subsequent decisions reflect the existence of the adopted flows as a water right to be protected </a:t>
          </a:r>
        </a:p>
      </dsp:txBody>
      <dsp:txXfrm rot="-5400000">
        <a:off x="972420" y="46404"/>
        <a:ext cx="7898901" cy="814803"/>
      </dsp:txXfrm>
    </dsp:sp>
    <dsp:sp modelId="{6A5E75B6-E7E0-4A00-8729-805CB9377A42}">
      <dsp:nvSpPr>
        <dsp:cNvPr id="0" name=""/>
        <dsp:cNvSpPr/>
      </dsp:nvSpPr>
      <dsp:spPr>
        <a:xfrm rot="5400000">
          <a:off x="-208375" y="1402915"/>
          <a:ext cx="1389171" cy="972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Conditioned Permits</a:t>
          </a:r>
        </a:p>
      </dsp:txBody>
      <dsp:txXfrm rot="-5400000">
        <a:off x="2" y="1680749"/>
        <a:ext cx="972419" cy="416752"/>
      </dsp:txXfrm>
    </dsp:sp>
    <dsp:sp modelId="{A76242F7-3AC7-4B40-A9AF-85E4A2F8F94B}">
      <dsp:nvSpPr>
        <dsp:cNvPr id="0" name=""/>
        <dsp:cNvSpPr/>
      </dsp:nvSpPr>
      <dsp:spPr>
        <a:xfrm rot="5400000">
          <a:off x="4492429" y="-2325470"/>
          <a:ext cx="902961" cy="7942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New permits are subject to interruption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Permitting complexity was simplified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Permit management was more complicated </a:t>
          </a:r>
        </a:p>
      </dsp:txBody>
      <dsp:txXfrm rot="-5400000">
        <a:off x="972420" y="1238618"/>
        <a:ext cx="7898901" cy="814803"/>
      </dsp:txXfrm>
    </dsp:sp>
    <dsp:sp modelId="{556390E6-0EC4-4A18-A0FD-3811993D5703}">
      <dsp:nvSpPr>
        <dsp:cNvPr id="0" name=""/>
        <dsp:cNvSpPr/>
      </dsp:nvSpPr>
      <dsp:spPr>
        <a:xfrm rot="5400000">
          <a:off x="-208375" y="2595129"/>
          <a:ext cx="1389171" cy="972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Enforcement</a:t>
          </a:r>
        </a:p>
      </dsp:txBody>
      <dsp:txXfrm rot="-5400000">
        <a:off x="2" y="2872963"/>
        <a:ext cx="972419" cy="416752"/>
      </dsp:txXfrm>
    </dsp:sp>
    <dsp:sp modelId="{B44DFF8F-398B-4531-B1D3-0C5298BB3F7A}">
      <dsp:nvSpPr>
        <dsp:cNvPr id="0" name=""/>
        <dsp:cNvSpPr/>
      </dsp:nvSpPr>
      <dsp:spPr>
        <a:xfrm rot="5400000">
          <a:off x="4492429" y="-1133255"/>
          <a:ext cx="902961" cy="7942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Program to cost-effectively monitor and enforce was needed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Piloted in Methow and Okanogan in 1985 and later refined for use in Wenatchee and mainstem Columbia.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It changed the way permittees viewed their new permits</a:t>
          </a:r>
        </a:p>
      </dsp:txBody>
      <dsp:txXfrm rot="-5400000">
        <a:off x="972420" y="2430833"/>
        <a:ext cx="7898901" cy="814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2862E-16FF-43CD-BE8E-8AF3F79C855E}">
      <dsp:nvSpPr>
        <dsp:cNvPr id="0" name=""/>
        <dsp:cNvSpPr/>
      </dsp:nvSpPr>
      <dsp:spPr>
        <a:xfrm>
          <a:off x="587305" y="8706"/>
          <a:ext cx="7740789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89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1989 - RCW 90.38</a:t>
          </a:r>
        </a:p>
      </dsp:txBody>
      <dsp:txXfrm>
        <a:off x="587305" y="290544"/>
        <a:ext cx="7458951" cy="563677"/>
      </dsp:txXfrm>
    </dsp:sp>
    <dsp:sp modelId="{F167E21B-E081-4780-8463-C1B2648088B1}">
      <dsp:nvSpPr>
        <dsp:cNvPr id="0" name=""/>
        <dsp:cNvSpPr/>
      </dsp:nvSpPr>
      <dsp:spPr>
        <a:xfrm>
          <a:off x="587305" y="878058"/>
          <a:ext cx="2384163" cy="2171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Yakima River Basin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 for Yakima River Basin Water Enhancement Program</a:t>
          </a:r>
        </a:p>
      </dsp:txBody>
      <dsp:txXfrm>
        <a:off x="587305" y="878058"/>
        <a:ext cx="2384163" cy="2171698"/>
      </dsp:txXfrm>
    </dsp:sp>
    <dsp:sp modelId="{A51A3418-6FD6-47F7-87E8-77A7061F6812}">
      <dsp:nvSpPr>
        <dsp:cNvPr id="0" name=""/>
        <dsp:cNvSpPr/>
      </dsp:nvSpPr>
      <dsp:spPr>
        <a:xfrm>
          <a:off x="2971468" y="384490"/>
          <a:ext cx="5356626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89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1991 - RCW 90.42</a:t>
          </a:r>
        </a:p>
      </dsp:txBody>
      <dsp:txXfrm>
        <a:off x="2971468" y="666328"/>
        <a:ext cx="5074788" cy="563677"/>
      </dsp:txXfrm>
    </dsp:sp>
    <dsp:sp modelId="{12939D88-0F18-417D-B37C-2E0BF585E72C}">
      <dsp:nvSpPr>
        <dsp:cNvPr id="0" name=""/>
        <dsp:cNvSpPr/>
      </dsp:nvSpPr>
      <dsp:spPr>
        <a:xfrm>
          <a:off x="2971468" y="1253843"/>
          <a:ext cx="2384163" cy="2171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Statewide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Authority to hold and manage water rights for any beneficial purpose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Water banking added in 2002, following successful Yakima Basin and Columbia mainstem drought response water banking programs in 2001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971468" y="1253843"/>
        <a:ext cx="2384163" cy="2171698"/>
      </dsp:txXfrm>
    </dsp:sp>
    <dsp:sp modelId="{D3D84DC6-A1BA-4317-BA1A-C5A511CA09EB}">
      <dsp:nvSpPr>
        <dsp:cNvPr id="0" name=""/>
        <dsp:cNvSpPr/>
      </dsp:nvSpPr>
      <dsp:spPr>
        <a:xfrm>
          <a:off x="5355631" y="760275"/>
          <a:ext cx="2972463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896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2001-2015 Capital Appropriations</a:t>
          </a:r>
        </a:p>
      </dsp:txBody>
      <dsp:txXfrm>
        <a:off x="5355631" y="1042113"/>
        <a:ext cx="2690625" cy="563677"/>
      </dsp:txXfrm>
    </dsp:sp>
    <dsp:sp modelId="{5E2A3D59-B708-4A4B-910A-DD0B0A8C6D36}">
      <dsp:nvSpPr>
        <dsp:cNvPr id="0" name=""/>
        <dsp:cNvSpPr/>
      </dsp:nvSpPr>
      <dsp:spPr>
        <a:xfrm>
          <a:off x="5355631" y="1629627"/>
          <a:ext cx="2384163" cy="2139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Flow Improvement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Irrigation Efficiencies Grant Program</a:t>
          </a:r>
        </a:p>
      </dsp:txBody>
      <dsp:txXfrm>
        <a:off x="5355631" y="1629627"/>
        <a:ext cx="2384163" cy="2139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BA79-EB91-45BB-BEC1-682A80ED2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the past a way to our future? </a:t>
            </a:r>
            <a:r>
              <a:rPr lang="en-US" sz="3600" dirty="0"/>
              <a:t>Adjudication and Reallocation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4EB05-8FE2-4C07-BDBB-6084B11E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Barwin, free agent and dinosaur</a:t>
            </a:r>
          </a:p>
          <a:p>
            <a:r>
              <a:rPr lang="en-US" dirty="0"/>
              <a:t>Washington State AWRA Annual Conference, October 3, 2017</a:t>
            </a:r>
          </a:p>
        </p:txBody>
      </p:sp>
    </p:spTree>
    <p:extLst>
      <p:ext uri="{BB962C8B-B14F-4D97-AF65-F5344CB8AC3E}">
        <p14:creationId xmlns:p14="http://schemas.microsoft.com/office/powerpoint/2010/main" val="12871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E108-C65B-47EF-A335-96D386DA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acquisitions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FF3B7E-8C3E-492E-8508-8E476BA85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009477"/>
              </p:ext>
            </p:extLst>
          </p:nvPr>
        </p:nvGraphicFramePr>
        <p:xfrm>
          <a:off x="2589213" y="2133599"/>
          <a:ext cx="7376422" cy="415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798">
                  <a:extLst>
                    <a:ext uri="{9D8B030D-6E8A-4147-A177-3AD203B41FA5}">
                      <a16:colId xmlns:a16="http://schemas.microsoft.com/office/drawing/2014/main" val="1699577134"/>
                    </a:ext>
                  </a:extLst>
                </a:gridCol>
                <a:gridCol w="1457615">
                  <a:extLst>
                    <a:ext uri="{9D8B030D-6E8A-4147-A177-3AD203B41FA5}">
                      <a16:colId xmlns:a16="http://schemas.microsoft.com/office/drawing/2014/main" val="311714167"/>
                    </a:ext>
                  </a:extLst>
                </a:gridCol>
                <a:gridCol w="1933635">
                  <a:extLst>
                    <a:ext uri="{9D8B030D-6E8A-4147-A177-3AD203B41FA5}">
                      <a16:colId xmlns:a16="http://schemas.microsoft.com/office/drawing/2014/main" val="3134926994"/>
                    </a:ext>
                  </a:extLst>
                </a:gridCol>
                <a:gridCol w="1867374">
                  <a:extLst>
                    <a:ext uri="{9D8B030D-6E8A-4147-A177-3AD203B41FA5}">
                      <a16:colId xmlns:a16="http://schemas.microsoft.com/office/drawing/2014/main" val="1730751454"/>
                    </a:ext>
                  </a:extLst>
                </a:gridCol>
              </a:tblGrid>
              <a:tr h="688041">
                <a:tc>
                  <a:txBody>
                    <a:bodyPr/>
                    <a:lstStyle/>
                    <a:p>
                      <a:r>
                        <a:rPr lang="en-US" dirty="0"/>
                        <a:t>Agreement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Funded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Reach, ac-</a:t>
                      </a:r>
                      <a:r>
                        <a:rPr lang="en-US" dirty="0" err="1"/>
                        <a:t>ft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149679"/>
                  </a:ext>
                </a:extLst>
              </a:tr>
              <a:tr h="688041">
                <a:tc>
                  <a:txBody>
                    <a:bodyPr/>
                    <a:lstStyle/>
                    <a:p>
                      <a:r>
                        <a:rPr lang="en-US" dirty="0"/>
                        <a:t>Diversion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$1,868,188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trike="noStrik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46117"/>
                  </a:ext>
                </a:extLst>
              </a:tr>
              <a:tr h="448723">
                <a:tc>
                  <a:txBody>
                    <a:bodyPr/>
                    <a:lstStyle/>
                    <a:p>
                      <a:r>
                        <a:rPr lang="en-US" dirty="0"/>
                        <a:t>IEGP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$16,200,218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85279"/>
                  </a:ext>
                </a:extLst>
              </a:tr>
              <a:tr h="534083">
                <a:tc>
                  <a:txBody>
                    <a:bodyPr/>
                    <a:lstStyle/>
                    <a:p>
                      <a:r>
                        <a:rPr lang="en-US" dirty="0"/>
                        <a:t>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$20,716,975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606284"/>
                  </a:ext>
                </a:extLst>
              </a:tr>
              <a:tr h="448723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$21,742,587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15293"/>
                  </a:ext>
                </a:extLst>
              </a:tr>
              <a:tr h="448723">
                <a:tc>
                  <a:txBody>
                    <a:bodyPr/>
                    <a:lstStyle/>
                    <a:p>
                      <a:r>
                        <a:rPr lang="en-US" dirty="0"/>
                        <a:t>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$25,654,930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5710"/>
                  </a:ext>
                </a:extLst>
              </a:tr>
              <a:tr h="448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66602"/>
                  </a:ext>
                </a:extLst>
              </a:tr>
              <a:tr h="448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$84,314,710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811,389 ac-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26,749 ac-</a:t>
                      </a:r>
                      <a:r>
                        <a:rPr lang="en-US" b="1" dirty="0" err="1"/>
                        <a:t>ft</a:t>
                      </a:r>
                      <a:r>
                        <a:rPr lang="en-US" b="1" dirty="0"/>
                        <a:t>/</a:t>
                      </a:r>
                      <a:r>
                        <a:rPr lang="en-US" b="1" dirty="0" err="1"/>
                        <a:t>yr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14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78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47B0-A146-414B-8D7B-AD06584E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have water rights been permanently acquired?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04261D-F7EA-4E58-AD26-BF596CDB7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486445"/>
              </p:ext>
            </p:extLst>
          </p:nvPr>
        </p:nvGraphicFramePr>
        <p:xfrm>
          <a:off x="2610678" y="1905000"/>
          <a:ext cx="6877879" cy="389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331">
                  <a:extLst>
                    <a:ext uri="{9D8B030D-6E8A-4147-A177-3AD203B41FA5}">
                      <a16:colId xmlns:a16="http://schemas.microsoft.com/office/drawing/2014/main" val="315461481"/>
                    </a:ext>
                  </a:extLst>
                </a:gridCol>
                <a:gridCol w="2080591">
                  <a:extLst>
                    <a:ext uri="{9D8B030D-6E8A-4147-A177-3AD203B41FA5}">
                      <a16:colId xmlns:a16="http://schemas.microsoft.com/office/drawing/2014/main" val="2705597918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2650713123"/>
                    </a:ext>
                  </a:extLst>
                </a:gridCol>
              </a:tblGrid>
              <a:tr h="13583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6968631"/>
                  </a:ext>
                </a:extLst>
              </a:tr>
              <a:tr h="2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 Basin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Reach, ac-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Reach, ac-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422568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Dungeness, WRIA 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809714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Walla Walla, WRIA 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576958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Tieton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River, WRIA 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1429808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Yakima, WRIA 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569676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Yakima, WRIA 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1612000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Methow, WRIA 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8792860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Wenatchee, WRIA 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320537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statewide total*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3537529"/>
                  </a:ext>
                </a:extLst>
              </a:tr>
              <a:tr h="367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8867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9331E3-40A8-4BB1-B349-F5504A683464}"/>
              </a:ext>
            </a:extLst>
          </p:cNvPr>
          <p:cNvSpPr txBox="1"/>
          <p:nvPr/>
        </p:nvSpPr>
        <p:spPr>
          <a:xfrm>
            <a:off x="3048000" y="5923722"/>
            <a:ext cx="712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Doesn’t include USBR/Lake Roosevelt, Lake </a:t>
            </a:r>
            <a:r>
              <a:rPr lang="en-US" dirty="0" err="1"/>
              <a:t>Tapps</a:t>
            </a:r>
            <a:r>
              <a:rPr lang="en-US" dirty="0"/>
              <a:t>, or Sullivan Lake agreements</a:t>
            </a:r>
          </a:p>
        </p:txBody>
      </p:sp>
    </p:spTree>
    <p:extLst>
      <p:ext uri="{BB962C8B-B14F-4D97-AF65-F5344CB8AC3E}">
        <p14:creationId xmlns:p14="http://schemas.microsoft.com/office/powerpoint/2010/main" val="367272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AD1B-851D-470D-BAB9-0CCFCCA1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Institutional Water Banks using the Trust Water Right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2644-31AF-4F63-9632-BB2589EA6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Water banks are used to distribute mitigation credits to enable new water uses or to facilitate transfers, or both</a:t>
            </a:r>
          </a:p>
          <a:p>
            <a:endParaRPr lang="en-US" dirty="0"/>
          </a:p>
          <a:p>
            <a:pPr lvl="1"/>
            <a:r>
              <a:rPr lang="en-US" dirty="0"/>
              <a:t>Walla Walla River</a:t>
            </a:r>
          </a:p>
          <a:p>
            <a:pPr lvl="1"/>
            <a:r>
              <a:rPr lang="en-US" dirty="0"/>
              <a:t>Yakima River Basin</a:t>
            </a:r>
          </a:p>
          <a:p>
            <a:pPr lvl="1"/>
            <a:r>
              <a:rPr lang="en-US" dirty="0"/>
              <a:t>Dungeness River</a:t>
            </a:r>
          </a:p>
          <a:p>
            <a:pPr lvl="1"/>
            <a:r>
              <a:rPr lang="en-US" dirty="0"/>
              <a:t>Columbia River mainstem</a:t>
            </a:r>
          </a:p>
          <a:p>
            <a:pPr lvl="1"/>
            <a:r>
              <a:rPr lang="en-US" dirty="0"/>
              <a:t>Methow River (MVID)</a:t>
            </a:r>
          </a:p>
          <a:p>
            <a:pPr lvl="1"/>
            <a:endParaRPr lang="en-US" dirty="0"/>
          </a:p>
          <a:p>
            <a:r>
              <a:rPr lang="en-US" dirty="0"/>
              <a:t>It should NOT be surprising that water banks operate in the same basins where the most public investment to restore instream flows has been directed</a:t>
            </a:r>
          </a:p>
        </p:txBody>
      </p:sp>
    </p:spTree>
    <p:extLst>
      <p:ext uri="{BB962C8B-B14F-4D97-AF65-F5344CB8AC3E}">
        <p14:creationId xmlns:p14="http://schemas.microsoft.com/office/powerpoint/2010/main" val="100471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7347-04D4-462B-B9FA-FF858C69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River Water Supply and Development Program – RCW 90.90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BBBA5-78FE-4135-8F29-537F6D61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Enacted in 2006</a:t>
            </a:r>
          </a:p>
          <a:p>
            <a:r>
              <a:rPr lang="en-US" dirty="0"/>
              <a:t>It’s a form of institutional water right bank</a:t>
            </a:r>
          </a:p>
          <a:p>
            <a:pPr lvl="1"/>
            <a:r>
              <a:rPr lang="en-US" dirty="0"/>
              <a:t>It credits both tributary and mainstem flow benefits</a:t>
            </a:r>
          </a:p>
          <a:p>
            <a:pPr lvl="1"/>
            <a:r>
              <a:rPr lang="en-US" dirty="0"/>
              <a:t>It can generate habitat improvement in tributaries</a:t>
            </a:r>
          </a:p>
          <a:p>
            <a:pPr lvl="1"/>
            <a:r>
              <a:rPr lang="en-US" dirty="0"/>
              <a:t>It debits mainstem water allocation</a:t>
            </a:r>
          </a:p>
          <a:p>
            <a:pPr lvl="1"/>
            <a:r>
              <a:rPr lang="en-US" dirty="0"/>
              <a:t>It uses a consultation process; has a hard floor (the adopted instream flows)</a:t>
            </a:r>
          </a:p>
          <a:p>
            <a:r>
              <a:rPr lang="en-US" dirty="0"/>
              <a:t>Bond authority of $200 million to pursue water supply development</a:t>
            </a:r>
          </a:p>
          <a:p>
            <a:r>
              <a:rPr lang="en-US" dirty="0"/>
              <a:t>Responded to 15 years of litigation and permitting frustration</a:t>
            </a:r>
          </a:p>
          <a:p>
            <a:pPr lvl="1"/>
            <a:r>
              <a:rPr lang="en-US" dirty="0"/>
              <a:t>Ecology and the National Research Council separately determined the mainstem Columbia was over-committed in the July-August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E49E-91FC-493E-BEAA-C63ADFF6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rights based on prior appropriation can evolve to be part of the future.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8B58-2412-4A49-A40B-DE7D352F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968283"/>
            <a:ext cx="8915400" cy="294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“I don't know much about history, and I wouldn't give a nickel for all the history in the world. History is more or less bunk. It is a tradition. We want to live in the present, and the only history that is worth a tinker's damn is the history we make today.” ~Henry Ford</a:t>
            </a:r>
          </a:p>
        </p:txBody>
      </p:sp>
    </p:spTree>
    <p:extLst>
      <p:ext uri="{BB962C8B-B14F-4D97-AF65-F5344CB8AC3E}">
        <p14:creationId xmlns:p14="http://schemas.microsoft.com/office/powerpoint/2010/main" val="371933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90A0-0361-426B-92FC-92D2857610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652" y="623888"/>
            <a:ext cx="9740349" cy="1281112"/>
          </a:xfrm>
        </p:spPr>
        <p:txBody>
          <a:bodyPr>
            <a:normAutofit/>
          </a:bodyPr>
          <a:lstStyle/>
          <a:p>
            <a:r>
              <a:rPr lang="en-US" dirty="0"/>
              <a:t>Use inertia and momentum, reduce uncertainty…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F98CC-6102-4E70-90C9-7BCE52FBA089}"/>
              </a:ext>
            </a:extLst>
          </p:cNvPr>
          <p:cNvSpPr txBox="1"/>
          <p:nvPr/>
        </p:nvSpPr>
        <p:spPr>
          <a:xfrm>
            <a:off x="4611756" y="5565914"/>
            <a:ext cx="715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…and make adjustments! </a:t>
            </a:r>
          </a:p>
        </p:txBody>
      </p:sp>
    </p:spTree>
    <p:extLst>
      <p:ext uri="{BB962C8B-B14F-4D97-AF65-F5344CB8AC3E}">
        <p14:creationId xmlns:p14="http://schemas.microsoft.com/office/powerpoint/2010/main" val="397900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BBA5-708E-438E-B507-9FA07C61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- Legislation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4524E4-05F5-496F-824E-F757E0250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61667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6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5506-54DA-4164-8BAE-370F573A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7F91-68AC-4991-BFEB-B866A051C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fraction of pre-code water right claims were adjudicated by 1930. </a:t>
            </a:r>
          </a:p>
          <a:p>
            <a:pPr lvl="1"/>
            <a:r>
              <a:rPr lang="en-US" dirty="0"/>
              <a:t>Walla Walla and Dungeness were the largest basins adjudicated; many upper Columbia tributaries were adjudicated</a:t>
            </a:r>
          </a:p>
          <a:p>
            <a:pPr lvl="1"/>
            <a:r>
              <a:rPr lang="en-US" dirty="0"/>
              <a:t>The Great Depression and WWII halted what was up to then a successful effort</a:t>
            </a:r>
          </a:p>
          <a:p>
            <a:r>
              <a:rPr lang="en-US" dirty="0"/>
              <a:t>Adjudication activity returned in the late 1960s</a:t>
            </a:r>
          </a:p>
          <a:p>
            <a:r>
              <a:rPr lang="en-US" dirty="0"/>
              <a:t>In 1977, the Yakima adjudication was filed. </a:t>
            </a:r>
          </a:p>
          <a:p>
            <a:r>
              <a:rPr lang="en-US" dirty="0"/>
              <a:t>From 1967-1990 about 8 small adjudications were completed.</a:t>
            </a:r>
          </a:p>
          <a:p>
            <a:pPr lvl="1"/>
            <a:r>
              <a:rPr lang="en-US" dirty="0"/>
              <a:t>Bonaparte Cr., Wolf Cr., Antoine Cr., </a:t>
            </a:r>
            <a:r>
              <a:rPr lang="en-US" dirty="0" err="1"/>
              <a:t>Chumstick</a:t>
            </a:r>
            <a:r>
              <a:rPr lang="en-US" dirty="0"/>
              <a:t> Cr., Cow Cr., L. Klickitat R. and Blockhouse Cr., and Duck Lake Sub-area</a:t>
            </a:r>
          </a:p>
        </p:txBody>
      </p:sp>
    </p:spTree>
    <p:extLst>
      <p:ext uri="{BB962C8B-B14F-4D97-AF65-F5344CB8AC3E}">
        <p14:creationId xmlns:p14="http://schemas.microsoft.com/office/powerpoint/2010/main" val="76657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55D5-2F0E-44CA-A1C2-AC635494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Right Claims Registration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D7C2-87F0-4196-81C8-B024DC68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1967 – 50</a:t>
            </a:r>
            <a:r>
              <a:rPr lang="en-US" baseline="30000" dirty="0"/>
              <a:t>th</a:t>
            </a:r>
            <a:r>
              <a:rPr lang="en-US" dirty="0"/>
              <a:t> Anniversary of the 1917 Water Code!</a:t>
            </a:r>
          </a:p>
          <a:p>
            <a:r>
              <a:rPr lang="en-US" dirty="0"/>
              <a:t>How can you adjudicate pre-code claims decades later without knowledgeable witnesses? </a:t>
            </a:r>
          </a:p>
          <a:p>
            <a:pPr lvl="1"/>
            <a:r>
              <a:rPr lang="en-US" dirty="0"/>
              <a:t>Require all entities claiming the right to use surface water prior to 1917 under state law** to file a statement describing their claim by 1974</a:t>
            </a:r>
          </a:p>
          <a:p>
            <a:endParaRPr lang="en-US" dirty="0"/>
          </a:p>
          <a:p>
            <a:r>
              <a:rPr lang="en-US" dirty="0"/>
              <a:t>Failure to file a claim constituted forfeiture</a:t>
            </a:r>
          </a:p>
          <a:p>
            <a:r>
              <a:rPr lang="en-US" dirty="0"/>
              <a:t>Relinquishment or forfeiture for unexcused non-use of the claim or right first introduced to the water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 Rights established under federal law such as </a:t>
            </a:r>
            <a:r>
              <a:rPr lang="en-US" i="1" dirty="0"/>
              <a:t>Winters</a:t>
            </a:r>
            <a:r>
              <a:rPr lang="en-US" dirty="0"/>
              <a:t> or </a:t>
            </a:r>
            <a:r>
              <a:rPr lang="en-US" i="1" dirty="0"/>
              <a:t>Walton</a:t>
            </a:r>
            <a:r>
              <a:rPr lang="en-US" dirty="0"/>
              <a:t> or RCW 90.05 (USBR) not included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4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A540-8089-45BA-940A-79D6F077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Instream flows as a Reallocation Incentive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8EF52A-7E75-48F7-959F-A4BCE7485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09297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17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6566-5104-41EB-A7D4-F5D37C07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– transparency facilitates reallocation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59CB-0606-4009-BE4C-A9CD8246F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 to 1974, water right claims weren’t documented unless they had been adjudicated</a:t>
            </a:r>
          </a:p>
          <a:p>
            <a:r>
              <a:rPr lang="en-US" dirty="0"/>
              <a:t>Prior to early 1980s, claims information was largely unavailable to permitting staff</a:t>
            </a:r>
          </a:p>
          <a:p>
            <a:r>
              <a:rPr lang="en-US" dirty="0"/>
              <a:t>Applicants often sought new permits rather than changing existing rights</a:t>
            </a:r>
          </a:p>
          <a:p>
            <a:pPr lvl="1"/>
            <a:r>
              <a:rPr lang="en-US" dirty="0"/>
              <a:t>Ecology permits writers had little information on water right claims and, consequently, would defer to applicant’s decision to apply for a new permit</a:t>
            </a:r>
          </a:p>
          <a:p>
            <a:r>
              <a:rPr lang="en-US" dirty="0"/>
              <a:t>By 1985, claims had been imaged and copies of the tapes and cassette readers were made available to permitting staff</a:t>
            </a:r>
          </a:p>
          <a:p>
            <a:r>
              <a:rPr lang="en-US" dirty="0"/>
              <a:t>By 2000, GIS tools allowed spatial mapping of water right PODs and POU</a:t>
            </a:r>
          </a:p>
          <a:p>
            <a:r>
              <a:rPr lang="en-US" dirty="0"/>
              <a:t>By 2005 well log and water right data was made available via Ecology’s website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1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1F2F-3188-4312-9C7F-ECA47F6E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- Conservancy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C13C-CC57-465D-A4DB-0116B5F7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6522"/>
            <a:ext cx="8915400" cy="2504661"/>
          </a:xfrm>
        </p:spPr>
        <p:txBody>
          <a:bodyPr/>
          <a:lstStyle/>
          <a:p>
            <a:r>
              <a:rPr lang="en-US" dirty="0"/>
              <a:t>RCW 90.80</a:t>
            </a:r>
          </a:p>
          <a:p>
            <a:r>
              <a:rPr lang="en-US" dirty="0"/>
              <a:t>Pilot enacted in 1997; fully enacted in 2001</a:t>
            </a:r>
          </a:p>
          <a:p>
            <a:pPr lvl="1"/>
            <a:r>
              <a:rPr lang="en-US" dirty="0"/>
              <a:t>“Voluntary water right transfers can reallocate water use in a manner that will result in more efficient use of water resources”</a:t>
            </a:r>
          </a:p>
          <a:p>
            <a:pPr lvl="1"/>
            <a:r>
              <a:rPr lang="en-US" dirty="0"/>
              <a:t>“Voluntary water right transfers can help alleviate water shortages, save capital outlays, reduce development costs, and provide an incentive for investment in water conservation efforts by water right holders”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282A1-4F95-4591-AB79-A3EA38CD1B54}"/>
              </a:ext>
            </a:extLst>
          </p:cNvPr>
          <p:cNvSpPr txBox="1"/>
          <p:nvPr/>
        </p:nvSpPr>
        <p:spPr>
          <a:xfrm>
            <a:off x="4068417" y="4558749"/>
            <a:ext cx="1457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Adams</a:t>
            </a:r>
            <a:br>
              <a:rPr lang="en-US" dirty="0"/>
            </a:br>
            <a:r>
              <a:rPr lang="en-US" dirty="0"/>
              <a:t>Benton</a:t>
            </a:r>
            <a:br>
              <a:rPr lang="en-US" dirty="0"/>
            </a:br>
            <a:r>
              <a:rPr lang="en-US" dirty="0"/>
              <a:t>Chelan</a:t>
            </a:r>
          </a:p>
          <a:p>
            <a:r>
              <a:rPr lang="en-US" dirty="0"/>
              <a:t>Douglas</a:t>
            </a:r>
            <a:br>
              <a:rPr lang="en-US" dirty="0"/>
            </a:br>
            <a:r>
              <a:rPr lang="en-US" dirty="0"/>
              <a:t>Franklin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8B3AE-2B7B-4CAC-A59F-A4957E7A7D9E}"/>
              </a:ext>
            </a:extLst>
          </p:cNvPr>
          <p:cNvSpPr txBox="1"/>
          <p:nvPr/>
        </p:nvSpPr>
        <p:spPr>
          <a:xfrm>
            <a:off x="6122503" y="4293704"/>
            <a:ext cx="1577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Grant</a:t>
            </a:r>
          </a:p>
          <a:p>
            <a:r>
              <a:rPr lang="en-US" dirty="0"/>
              <a:t>Kittitas</a:t>
            </a:r>
            <a:br>
              <a:rPr lang="en-US" dirty="0"/>
            </a:br>
            <a:r>
              <a:rPr lang="en-US" dirty="0"/>
              <a:t>Klickitat</a:t>
            </a:r>
            <a:br>
              <a:rPr lang="en-US" dirty="0"/>
            </a:br>
            <a:r>
              <a:rPr lang="en-US" dirty="0"/>
              <a:t>Lewis</a:t>
            </a:r>
            <a:br>
              <a:rPr lang="en-US" dirty="0"/>
            </a:br>
            <a:r>
              <a:rPr lang="en-US" dirty="0"/>
              <a:t>Lincoln</a:t>
            </a:r>
            <a:br>
              <a:rPr lang="en-US" dirty="0"/>
            </a:br>
            <a:r>
              <a:rPr lang="en-US" dirty="0"/>
              <a:t>Okanogan</a:t>
            </a:r>
          </a:p>
          <a:p>
            <a:r>
              <a:rPr lang="en-US" dirty="0"/>
              <a:t>Spokane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CC704-21A6-415E-8446-439463E1765F}"/>
              </a:ext>
            </a:extLst>
          </p:cNvPr>
          <p:cNvSpPr txBox="1"/>
          <p:nvPr/>
        </p:nvSpPr>
        <p:spPr>
          <a:xfrm>
            <a:off x="8163338" y="4558749"/>
            <a:ext cx="1656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Stevens</a:t>
            </a:r>
            <a:br>
              <a:rPr lang="en-US" dirty="0"/>
            </a:br>
            <a:r>
              <a:rPr lang="en-US" dirty="0"/>
              <a:t>Thurston</a:t>
            </a:r>
            <a:br>
              <a:rPr lang="en-US" dirty="0"/>
            </a:br>
            <a:r>
              <a:rPr lang="en-US" dirty="0"/>
              <a:t>Walla Walla</a:t>
            </a:r>
            <a:br>
              <a:rPr lang="en-US" dirty="0"/>
            </a:br>
            <a:r>
              <a:rPr lang="en-US" dirty="0"/>
              <a:t>Whitman</a:t>
            </a:r>
            <a:br>
              <a:rPr lang="en-US" dirty="0"/>
            </a:br>
            <a:r>
              <a:rPr lang="en-US" dirty="0"/>
              <a:t>Yakima</a:t>
            </a:r>
          </a:p>
        </p:txBody>
      </p:sp>
    </p:spTree>
    <p:extLst>
      <p:ext uri="{BB962C8B-B14F-4D97-AF65-F5344CB8AC3E}">
        <p14:creationId xmlns:p14="http://schemas.microsoft.com/office/powerpoint/2010/main" val="370568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9768-BC40-4C3B-A681-1DD8BCEB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Washington’s Water Right Acquisition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921FDF-B98F-4AEF-82AB-0274C0165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886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0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7C69-5D31-478A-B5B4-163A6C85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acquisition, transaction types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E2CA1D-873A-428B-8DC4-BD5CCB3D3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561255"/>
              </p:ext>
            </p:extLst>
          </p:nvPr>
        </p:nvGraphicFramePr>
        <p:xfrm>
          <a:off x="2589213" y="2756452"/>
          <a:ext cx="8915400" cy="392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44ACDE-2F61-4A6D-857A-EBA6AD62895F}"/>
              </a:ext>
            </a:extLst>
          </p:cNvPr>
          <p:cNvSpPr txBox="1"/>
          <p:nvPr/>
        </p:nvSpPr>
        <p:spPr>
          <a:xfrm>
            <a:off x="1205949" y="1656522"/>
            <a:ext cx="1019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department may enter into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leases, contracts, or such other arrangements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other persons or entities as appropriate, to ensure that trust water rights acquired in accordance with this chapter may be exercised to the fullest possible extent. – RCW 90.42.080</a:t>
            </a:r>
          </a:p>
        </p:txBody>
      </p:sp>
    </p:spTree>
    <p:extLst>
      <p:ext uri="{BB962C8B-B14F-4D97-AF65-F5344CB8AC3E}">
        <p14:creationId xmlns:p14="http://schemas.microsoft.com/office/powerpoint/2010/main" val="23277459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481</TotalTime>
  <Words>1114</Words>
  <Application>Microsoft Office PowerPoint</Application>
  <PresentationFormat>Widescreen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Is the past a way to our future? Adjudication and Reallocation</vt:lpstr>
      <vt:lpstr>Timeline - Legislation</vt:lpstr>
      <vt:lpstr>Adjudication</vt:lpstr>
      <vt:lpstr>Water Right Claims Registration Act</vt:lpstr>
      <vt:lpstr>Instream flows as a Reallocation Incentive</vt:lpstr>
      <vt:lpstr>Administration – transparency facilitates reallocation</vt:lpstr>
      <vt:lpstr>Administration - Conservancy Boards</vt:lpstr>
      <vt:lpstr>Washington’s Water Right Acquisition Program</vt:lpstr>
      <vt:lpstr>Water acquisition, transaction types</vt:lpstr>
      <vt:lpstr>Water acquisitions</vt:lpstr>
      <vt:lpstr>Where have water rights been permanently acquired?</vt:lpstr>
      <vt:lpstr>Institutional Water Banks using the Trust Water Right Program </vt:lpstr>
      <vt:lpstr>Columbia River Water Supply and Development Program – RCW 90.90</vt:lpstr>
      <vt:lpstr>Water rights based on prior appropriation can evolve to be part of the future.</vt:lpstr>
      <vt:lpstr>Use inertia and momentum, reduce uncertainty…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Adjudication and Reallocation</dc:title>
  <dc:creator>Robert Barwin</dc:creator>
  <cp:lastModifiedBy>Robert Barwin</cp:lastModifiedBy>
  <cp:revision>54</cp:revision>
  <dcterms:created xsi:type="dcterms:W3CDTF">2017-09-20T15:35:12Z</dcterms:created>
  <dcterms:modified xsi:type="dcterms:W3CDTF">2017-09-28T13:48:54Z</dcterms:modified>
</cp:coreProperties>
</file>