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9" r:id="rId2"/>
    <p:sldId id="403" r:id="rId3"/>
    <p:sldId id="411" r:id="rId4"/>
    <p:sldId id="269" r:id="rId5"/>
    <p:sldId id="268" r:id="rId6"/>
    <p:sldId id="275" r:id="rId7"/>
    <p:sldId id="408" r:id="rId8"/>
    <p:sldId id="296" r:id="rId9"/>
    <p:sldId id="263" r:id="rId10"/>
    <p:sldId id="410" r:id="rId11"/>
    <p:sldId id="304" r:id="rId12"/>
    <p:sldId id="342" r:id="rId13"/>
    <p:sldId id="265" r:id="rId14"/>
    <p:sldId id="404" r:id="rId15"/>
    <p:sldId id="412" r:id="rId16"/>
    <p:sldId id="413" r:id="rId17"/>
    <p:sldId id="414" r:id="rId18"/>
    <p:sldId id="394" r:id="rId19"/>
    <p:sldId id="41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Barik"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36BA84"/>
    <a:srgbClr val="82BDDD"/>
    <a:srgbClr val="A7A9AC"/>
    <a:srgbClr val="CB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84" autoAdjust="0"/>
  </p:normalViewPr>
  <p:slideViewPr>
    <p:cSldViewPr snapToGrid="0">
      <p:cViewPr varScale="1">
        <p:scale>
          <a:sx n="91" d="100"/>
          <a:sy n="91" d="100"/>
        </p:scale>
        <p:origin x="2166" y="84"/>
      </p:cViewPr>
      <p:guideLst>
        <p:guide orient="horz" pos="2160"/>
        <p:guide pos="2880"/>
      </p:guideLst>
    </p:cSldViewPr>
  </p:slideViewPr>
  <p:notesTextViewPr>
    <p:cViewPr>
      <p:scale>
        <a:sx n="1" d="1"/>
        <a:sy n="1" d="1"/>
      </p:scale>
      <p:origin x="0" y="0"/>
    </p:cViewPr>
  </p:notesTextViewPr>
  <p:sorterViewPr>
    <p:cViewPr varScale="1">
      <p:scale>
        <a:sx n="1" d="1"/>
        <a:sy n="1" d="1"/>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2585EF-02C0-4BA6-B49B-B6170F10ED05}" type="datetimeFigureOut">
              <a:rPr lang="en-US" smtClean="0"/>
              <a:t>9/26/2017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71A606-B43D-4B21-BBF1-41625FBC72EA}" type="slidenum">
              <a:rPr lang="en-US" smtClean="0"/>
              <a:t>‹#›</a:t>
            </a:fld>
            <a:endParaRPr lang="en-US"/>
          </a:p>
        </p:txBody>
      </p:sp>
    </p:spTree>
    <p:extLst>
      <p:ext uri="{BB962C8B-B14F-4D97-AF65-F5344CB8AC3E}">
        <p14:creationId xmlns:p14="http://schemas.microsoft.com/office/powerpoint/2010/main" val="340341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E9C8CD-A76C-4030-A70B-F48522E109AF}" type="datetimeFigureOut">
              <a:rPr lang="en-US" smtClean="0"/>
              <a:t>9/26/2017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5CEA7A-D9E8-4FA3-BF94-F866E75568DD}" type="slidenum">
              <a:rPr lang="en-US" smtClean="0"/>
              <a:t>‹#›</a:t>
            </a:fld>
            <a:endParaRPr lang="en-US"/>
          </a:p>
        </p:txBody>
      </p:sp>
    </p:spTree>
    <p:extLst>
      <p:ext uri="{BB962C8B-B14F-4D97-AF65-F5344CB8AC3E}">
        <p14:creationId xmlns:p14="http://schemas.microsoft.com/office/powerpoint/2010/main" val="72918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CEA7A-D9E8-4FA3-BF94-F866E75568DD}" type="slidenum">
              <a:rPr lang="en-US" smtClean="0"/>
              <a:t>1</a:t>
            </a:fld>
            <a:endParaRPr lang="en-US"/>
          </a:p>
        </p:txBody>
      </p:sp>
    </p:spTree>
    <p:extLst>
      <p:ext uri="{BB962C8B-B14F-4D97-AF65-F5344CB8AC3E}">
        <p14:creationId xmlns:p14="http://schemas.microsoft.com/office/powerpoint/2010/main" val="427294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12</a:t>
            </a:fld>
            <a:endParaRPr lang="en-US"/>
          </a:p>
        </p:txBody>
      </p:sp>
    </p:spTree>
    <p:extLst>
      <p:ext uri="{BB962C8B-B14F-4D97-AF65-F5344CB8AC3E}">
        <p14:creationId xmlns:p14="http://schemas.microsoft.com/office/powerpoint/2010/main" val="378357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13</a:t>
            </a:fld>
            <a:endParaRPr lang="en-US"/>
          </a:p>
        </p:txBody>
      </p:sp>
    </p:spTree>
    <p:extLst>
      <p:ext uri="{BB962C8B-B14F-4D97-AF65-F5344CB8AC3E}">
        <p14:creationId xmlns:p14="http://schemas.microsoft.com/office/powerpoint/2010/main" val="70267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49D90-260C-471B-8B50-2C5B349BE6BD}" type="slidenum">
              <a:rPr lang="en-US" smtClean="0"/>
              <a:pPr/>
              <a:t>17</a:t>
            </a:fld>
            <a:endParaRPr lang="en-US"/>
          </a:p>
        </p:txBody>
      </p:sp>
    </p:spTree>
    <p:extLst>
      <p:ext uri="{BB962C8B-B14F-4D97-AF65-F5344CB8AC3E}">
        <p14:creationId xmlns:p14="http://schemas.microsoft.com/office/powerpoint/2010/main" val="405643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agricultural demands were modeled assuming the land base for irrigated agriculture remains constant, and climate change is moderate (RCP 4.5 scenario). Projected changes in irrigation demand were estimated as a decrease of 272,100 ac-</a:t>
            </a:r>
            <a:r>
              <a:rPr lang="en-US" dirty="0" err="1"/>
              <a:t>ft</a:t>
            </a:r>
            <a:r>
              <a:rPr lang="en-US" dirty="0"/>
              <a:t>, with a confidence interval of ±29,200 ac-ft. The confidence interval reflects that, though we cannot be sure the projected change is exactly -272,100 ac-</a:t>
            </a:r>
            <a:r>
              <a:rPr lang="en-US" dirty="0" err="1"/>
              <a:t>ft</a:t>
            </a:r>
            <a:r>
              <a:rPr lang="en-US" dirty="0"/>
              <a:t>, we are 90% certain that the value will lie between -301,300 (-272,100 minus 29,200) and -242,200 (-292,100 plus 29,200). These decreases in demand were due to the combined impacts of climate change (wetter in the early growing season) and crop mix (projected shift to crops that use less water). </a:t>
            </a:r>
            <a:r>
              <a:rPr lang="en-US" dirty="0" smtClean="0"/>
              <a:t> </a:t>
            </a:r>
            <a:r>
              <a:rPr lang="en-US" dirty="0"/>
              <a:t>Hydropower projections are based on an average need of 2,200 to 4,800 MW by 2035. This demand is historically expressed as a </a:t>
            </a:r>
            <a:r>
              <a:rPr lang="en-US" dirty="0" err="1"/>
              <a:t>nonconsumptive</a:t>
            </a:r>
            <a:r>
              <a:rPr lang="en-US" dirty="0"/>
              <a:t> water use. Net power generation and water right data for Grand Coulee, Rocky Reach, Rock Island and Lake Chelan were averaged to develop an approximate power-to-water conversion factor of approximately 16 ac-</a:t>
            </a:r>
            <a:r>
              <a:rPr lang="en-US" dirty="0" err="1"/>
              <a:t>ft</a:t>
            </a:r>
            <a:r>
              <a:rPr lang="en-US" dirty="0"/>
              <a:t>/MW.   Because this projection is based on existing dams as opposed to new projects, and because these average numbers do not account for peak power needs, actual demand may be higher.  Alternatively, if this demand is met via conservation, efficiency improvements, or non-hydro sources, the demand projections could be lower.</a:t>
            </a:r>
            <a:r>
              <a:rPr lang="en-US" dirty="0" smtClean="0"/>
              <a:t> </a:t>
            </a:r>
            <a:r>
              <a:rPr lang="en-US" dirty="0"/>
              <a:t>Unmet Columbia River instream flows are the calculated deficit between instream flows specified in Washington Administrative Code (WAC) and actual flows at McNary Dam in 2001 under drought conditions. 2001 is the only year when Columbia River flows were not met and interruptible water users were curtailed. </a:t>
            </a:r>
            <a:r>
              <a:rPr lang="en-US" dirty="0" smtClean="0"/>
              <a:t> </a:t>
            </a:r>
            <a:r>
              <a:rPr lang="en-US" dirty="0"/>
              <a:t>Unmet tributary instream flows are the combined deficits between current instream flows specified in WAC and actual flows for the driest year on record at the following locations: Walla Walla River at East Detour Road, Wenatchee River at Monitor, </a:t>
            </a:r>
            <a:r>
              <a:rPr lang="en-US" dirty="0" err="1"/>
              <a:t>Entiat</a:t>
            </a:r>
            <a:r>
              <a:rPr lang="en-US" dirty="0"/>
              <a:t> River near </a:t>
            </a:r>
            <a:r>
              <a:rPr lang="en-US" dirty="0" err="1"/>
              <a:t>Entiat</a:t>
            </a:r>
            <a:r>
              <a:rPr lang="en-US" dirty="0"/>
              <a:t>, </a:t>
            </a:r>
            <a:r>
              <a:rPr lang="en-US" dirty="0" err="1"/>
              <a:t>Methow</a:t>
            </a:r>
            <a:r>
              <a:rPr lang="en-US" dirty="0"/>
              <a:t> River near Pateros, Okanogan River at </a:t>
            </a:r>
            <a:r>
              <a:rPr lang="en-US" dirty="0" err="1"/>
              <a:t>Malott</a:t>
            </a:r>
            <a:r>
              <a:rPr lang="en-US" dirty="0"/>
              <a:t>, Little Spokane River at </a:t>
            </a:r>
            <a:r>
              <a:rPr lang="en-US" dirty="0" err="1"/>
              <a:t>Dartford</a:t>
            </a:r>
            <a:r>
              <a:rPr lang="en-US" dirty="0"/>
              <a:t>, Spokane River at Spokane, Colville River at Kettle Falls. All deficits are for drought year 2001, with the exception of the Little Spokane and Colville Rivers, where the greatest unmet flows were in 1992, and the Walla Walla River, where data collection started in 2007. Data on the 2015 drought year are being evaluated, to determine whether 2015 should be used to adjust this estimate for the final report. </a:t>
            </a:r>
            <a:r>
              <a:rPr lang="en-US" dirty="0" smtClean="0"/>
              <a:t> </a:t>
            </a:r>
            <a:r>
              <a:rPr lang="en-US" dirty="0"/>
              <a:t>Multiple water projects  planned in the Yakima River Basin, as part of the Yakima Integrated Water Resource Management Plan, are expected to lead to decreases in the estimated volume needed by the 2021 Forecast. Examples include: Yakima Aquifer Storage and Recovery (ASR), Cle </a:t>
            </a:r>
            <a:r>
              <a:rPr lang="en-US" dirty="0" err="1"/>
              <a:t>Elum</a:t>
            </a:r>
            <a:r>
              <a:rPr lang="en-US" dirty="0"/>
              <a:t> Reservoir, and the </a:t>
            </a:r>
            <a:r>
              <a:rPr lang="en-US" dirty="0" err="1"/>
              <a:t>Kachess</a:t>
            </a:r>
            <a:r>
              <a:rPr lang="en-US" dirty="0"/>
              <a:t> Drought Relief Pumping Plant. </a:t>
            </a:r>
            <a:r>
              <a:rPr lang="en-US" dirty="0" smtClean="0"/>
              <a:t> </a:t>
            </a:r>
            <a:r>
              <a:rPr lang="en-US" dirty="0"/>
              <a:t>Reports of Examination state that 164,000 ac-</a:t>
            </a:r>
            <a:r>
              <a:rPr lang="en-US" dirty="0" err="1"/>
              <a:t>ft</a:t>
            </a:r>
            <a:r>
              <a:rPr lang="en-US" dirty="0"/>
              <a:t> are needed to serve 70,000 acres. The East Columbia Basin Irrigation District is currently serving 3,000 acres of </a:t>
            </a:r>
            <a:r>
              <a:rPr lang="en-US" dirty="0" err="1"/>
              <a:t>groudwater</a:t>
            </a:r>
            <a:r>
              <a:rPr lang="en-US" dirty="0"/>
              <a:t> replacement via the Columbia Basin Project. Assuming these acres are served with an average 3 ac-</a:t>
            </a:r>
            <a:r>
              <a:rPr lang="en-US" dirty="0" err="1"/>
              <a:t>ft</a:t>
            </a:r>
            <a:r>
              <a:rPr lang="en-US" dirty="0"/>
              <a:t>/ac, the volume still needed was estimated. Two additional sources are expected to contribute to this alternate supply, the Odessa Subarea Special Study and the Lake Roosevelt Incremental Storage Releases Program. As the contributions of these two additional sources were not quantified at the time of this report, the volume estimated here should be considered a conservative estimate.</a:t>
            </a:r>
            <a:r>
              <a:rPr lang="en-US" dirty="0" smtClean="0"/>
              <a:t> </a:t>
            </a:r>
            <a:r>
              <a:rPr lang="en-US" dirty="0"/>
              <a:t>This estimated need was calculated on the following basis: approximately 230,000 acres of irrigated under water rights within areas affected by unreliable and/or declining groundwater supplies, an assumed average irrigation rate of 3 ac-</a:t>
            </a:r>
            <a:r>
              <a:rPr lang="en-US" dirty="0" err="1"/>
              <a:t>ft</a:t>
            </a:r>
            <a:r>
              <a:rPr lang="en-US" dirty="0"/>
              <a:t>/ac, and an approximate affected population of 200,000 with an average use of 200 </a:t>
            </a:r>
            <a:r>
              <a:rPr lang="en-US" dirty="0" err="1"/>
              <a:t>gpcd</a:t>
            </a:r>
            <a:r>
              <a:rPr lang="en-US" dirty="0"/>
              <a:t>. This estimate does not include the Odessa Subarea.  Significant uncertainty exists in this estimate related to the geographic extent of the affected areas and other factors. </a:t>
            </a:r>
            <a:r>
              <a:rPr lang="en-US" dirty="0" smtClean="0"/>
              <a:t> </a:t>
            </a:r>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19</a:t>
            </a:fld>
            <a:endParaRPr lang="en-US"/>
          </a:p>
        </p:txBody>
      </p:sp>
    </p:spTree>
    <p:extLst>
      <p:ext uri="{BB962C8B-B14F-4D97-AF65-F5344CB8AC3E}">
        <p14:creationId xmlns:p14="http://schemas.microsoft.com/office/powerpoint/2010/main" val="16796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49D90-260C-471B-8B50-2C5B349BE6BD}" type="slidenum">
              <a:rPr lang="en-US" smtClean="0"/>
              <a:pPr/>
              <a:t>2</a:t>
            </a:fld>
            <a:endParaRPr lang="en-US"/>
          </a:p>
        </p:txBody>
      </p:sp>
    </p:spTree>
    <p:extLst>
      <p:ext uri="{BB962C8B-B14F-4D97-AF65-F5344CB8AC3E}">
        <p14:creationId xmlns:p14="http://schemas.microsoft.com/office/powerpoint/2010/main" val="42463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4</a:t>
            </a:fld>
            <a:endParaRPr lang="en-US"/>
          </a:p>
        </p:txBody>
      </p:sp>
    </p:spTree>
    <p:extLst>
      <p:ext uri="{BB962C8B-B14F-4D97-AF65-F5344CB8AC3E}">
        <p14:creationId xmlns:p14="http://schemas.microsoft.com/office/powerpoint/2010/main" val="41460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CEA7A-D9E8-4FA3-BF94-F866E75568DD}" type="slidenum">
              <a:rPr lang="en-US" smtClean="0"/>
              <a:t>5</a:t>
            </a:fld>
            <a:endParaRPr lang="en-US"/>
          </a:p>
        </p:txBody>
      </p:sp>
    </p:spTree>
    <p:extLst>
      <p:ext uri="{BB962C8B-B14F-4D97-AF65-F5344CB8AC3E}">
        <p14:creationId xmlns:p14="http://schemas.microsoft.com/office/powerpoint/2010/main" val="163898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CEA7A-D9E8-4FA3-BF94-F866E75568DD}" type="slidenum">
              <a:rPr lang="en-US" smtClean="0"/>
              <a:t>6</a:t>
            </a:fld>
            <a:endParaRPr lang="en-US"/>
          </a:p>
        </p:txBody>
      </p:sp>
    </p:spTree>
    <p:extLst>
      <p:ext uri="{BB962C8B-B14F-4D97-AF65-F5344CB8AC3E}">
        <p14:creationId xmlns:p14="http://schemas.microsoft.com/office/powerpoint/2010/main" val="12190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7</a:t>
            </a:fld>
            <a:endParaRPr lang="en-US"/>
          </a:p>
        </p:txBody>
      </p:sp>
    </p:spTree>
    <p:extLst>
      <p:ext uri="{BB962C8B-B14F-4D97-AF65-F5344CB8AC3E}">
        <p14:creationId xmlns:p14="http://schemas.microsoft.com/office/powerpoint/2010/main" val="359123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CEA7A-D9E8-4FA3-BF94-F866E75568DD}" type="slidenum">
              <a:rPr lang="en-US" smtClean="0"/>
              <a:t>8</a:t>
            </a:fld>
            <a:endParaRPr lang="en-US"/>
          </a:p>
        </p:txBody>
      </p:sp>
    </p:spTree>
    <p:extLst>
      <p:ext uri="{BB962C8B-B14F-4D97-AF65-F5344CB8AC3E}">
        <p14:creationId xmlns:p14="http://schemas.microsoft.com/office/powerpoint/2010/main" val="290311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CB49D90-260C-471B-8B50-2C5B349BE6BD}" type="slidenum">
              <a:rPr lang="en-US" smtClean="0"/>
              <a:pPr/>
              <a:t>10</a:t>
            </a:fld>
            <a:endParaRPr lang="en-US"/>
          </a:p>
        </p:txBody>
      </p:sp>
    </p:spTree>
    <p:extLst>
      <p:ext uri="{BB962C8B-B14F-4D97-AF65-F5344CB8AC3E}">
        <p14:creationId xmlns:p14="http://schemas.microsoft.com/office/powerpoint/2010/main" val="394547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CEA7A-D9E8-4FA3-BF94-F866E75568DD}" type="slidenum">
              <a:rPr lang="en-US" smtClean="0"/>
              <a:t>11</a:t>
            </a:fld>
            <a:endParaRPr lang="en-US"/>
          </a:p>
        </p:txBody>
      </p:sp>
    </p:spTree>
    <p:extLst>
      <p:ext uri="{BB962C8B-B14F-4D97-AF65-F5344CB8AC3E}">
        <p14:creationId xmlns:p14="http://schemas.microsoft.com/office/powerpoint/2010/main" val="297816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flipV="1">
            <a:off x="0" y="1400174"/>
            <a:ext cx="9144000" cy="5038725"/>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0" y="95250"/>
            <a:ext cx="564613" cy="1200150"/>
          </a:xfrm>
          <a:prstGeom prst="rect">
            <a:avLst/>
          </a:prstGeom>
          <a:solidFill>
            <a:srgbClr val="82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flipV="1">
            <a:off x="2027336" y="6520882"/>
            <a:ext cx="7116664" cy="26091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1476076" y="6520881"/>
            <a:ext cx="469661" cy="260917"/>
          </a:xfrm>
          <a:prstGeom prst="rect">
            <a:avLst/>
          </a:prstGeom>
          <a:solidFill>
            <a:srgbClr val="82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flipV="1">
            <a:off x="0" y="6520882"/>
            <a:ext cx="1394477" cy="260917"/>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680484" y="95250"/>
            <a:ext cx="8463516" cy="120015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Franklin Gothic Demi" panose="020B0703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CBE3F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9844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0BD249-9BBF-4F52-A646-4FCEBA22409D}"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313669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0BD249-9BBF-4F52-A646-4FCEBA22409D}"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34364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1488935"/>
            <a:ext cx="9144000" cy="4887590"/>
          </a:xfrm>
          <a:prstGeom prst="rect">
            <a:avLst/>
          </a:pr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027684" y="95250"/>
            <a:ext cx="564613" cy="1200150"/>
          </a:xfrm>
          <a:prstGeom prst="rect">
            <a:avLst/>
          </a:prstGeom>
          <a:solidFill>
            <a:srgbClr val="82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flipV="1">
            <a:off x="2027336" y="6520882"/>
            <a:ext cx="7116664" cy="260917"/>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1476076" y="6520881"/>
            <a:ext cx="469661" cy="260917"/>
          </a:xfrm>
          <a:prstGeom prst="rect">
            <a:avLst/>
          </a:prstGeom>
          <a:solidFill>
            <a:srgbClr val="82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flipV="1">
            <a:off x="0" y="6520882"/>
            <a:ext cx="1394477" cy="260917"/>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1675050" y="95250"/>
            <a:ext cx="7480937" cy="120015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04524" y="25262"/>
            <a:ext cx="6840298" cy="1325563"/>
          </a:xfrm>
        </p:spPr>
        <p:txBody>
          <a:bodyPr>
            <a:normAutofit/>
          </a:bodyPr>
          <a:lstStyle>
            <a:lvl1pPr>
              <a:defRPr sz="3200">
                <a:solidFill>
                  <a:schemeClr val="bg1"/>
                </a:solidFill>
                <a:latin typeface="Franklin Gothic Demi" panose="020B07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rgbClr val="1B75BC"/>
                </a:solidFill>
              </a:defRPr>
            </a:lvl1pPr>
            <a:lvl2pPr>
              <a:defRPr b="1">
                <a:solidFill>
                  <a:srgbClr val="1B75BC"/>
                </a:solidFill>
              </a:defRPr>
            </a:lvl2pPr>
            <a:lvl3pPr>
              <a:defRPr b="1">
                <a:solidFill>
                  <a:srgbClr val="1B75BC"/>
                </a:solidFill>
              </a:defRPr>
            </a:lvl3pPr>
            <a:lvl4pPr>
              <a:defRPr b="1">
                <a:solidFill>
                  <a:srgbClr val="1B75BC"/>
                </a:solidFill>
              </a:defRPr>
            </a:lvl4pPr>
            <a:lvl5pPr>
              <a:defRPr b="1">
                <a:solidFill>
                  <a:srgbClr val="1B75BC"/>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flipV="1">
            <a:off x="0" y="95250"/>
            <a:ext cx="944931" cy="120015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62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flipV="1">
            <a:off x="1920174" y="435875"/>
            <a:ext cx="7222477" cy="2251963"/>
          </a:xfrm>
          <a:prstGeom prst="rect">
            <a:avLst/>
          </a:prstGeom>
          <a:solidFill>
            <a:srgbClr val="A2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1276591" y="432096"/>
            <a:ext cx="564613" cy="2254460"/>
          </a:xfrm>
          <a:prstGeom prst="rect">
            <a:avLst/>
          </a:prstGeom>
          <a:solidFill>
            <a:srgbClr val="82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flipV="1">
            <a:off x="-8175" y="432094"/>
            <a:ext cx="1205796" cy="22544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0" y="2775568"/>
            <a:ext cx="9144000" cy="4082432"/>
          </a:xfrm>
          <a:prstGeom prst="rect">
            <a:avLst/>
          </a:pr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9144000" cy="343080"/>
          </a:xfrm>
          <a:prstGeom prst="rect">
            <a:avLst/>
          </a:pr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7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0BD249-9BBF-4F52-A646-4FCEBA22409D}"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27905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0BD249-9BBF-4F52-A646-4FCEBA22409D}"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357614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0BD249-9BBF-4F52-A646-4FCEBA22409D}"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107151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BD249-9BBF-4F52-A646-4FCEBA22409D}"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405513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BD249-9BBF-4F52-A646-4FCEBA22409D}"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354767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BD249-9BBF-4F52-A646-4FCEBA22409D}"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13F5-B57F-4313-8BC8-0ACCB001BA5F}" type="slidenum">
              <a:rPr lang="en-US" smtClean="0"/>
              <a:t>‹#›</a:t>
            </a:fld>
            <a:endParaRPr lang="en-US"/>
          </a:p>
        </p:txBody>
      </p:sp>
    </p:spTree>
    <p:extLst>
      <p:ext uri="{BB962C8B-B14F-4D97-AF65-F5344CB8AC3E}">
        <p14:creationId xmlns:p14="http://schemas.microsoft.com/office/powerpoint/2010/main" val="143323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BD249-9BBF-4F52-A646-4FCEBA22409D}" type="datetimeFigureOut">
              <a:rPr lang="en-US" smtClean="0"/>
              <a:t>9/26/2017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E13F5-B57F-4313-8BC8-0ACCB001BA5F}" type="slidenum">
              <a:rPr lang="en-US" smtClean="0"/>
              <a:t>‹#›</a:t>
            </a:fld>
            <a:endParaRPr lang="en-US"/>
          </a:p>
        </p:txBody>
      </p:sp>
    </p:spTree>
    <p:extLst>
      <p:ext uri="{BB962C8B-B14F-4D97-AF65-F5344CB8AC3E}">
        <p14:creationId xmlns:p14="http://schemas.microsoft.com/office/powerpoint/2010/main" val="1929920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7481"/>
          <a:stretch/>
        </p:blipFill>
        <p:spPr>
          <a:xfrm>
            <a:off x="0" y="1405718"/>
            <a:ext cx="9144000" cy="5030337"/>
          </a:xfrm>
          <a:prstGeom prst="rect">
            <a:avLst/>
          </a:prstGeom>
        </p:spPr>
      </p:pic>
      <p:sp>
        <p:nvSpPr>
          <p:cNvPr id="2" name="Title 1"/>
          <p:cNvSpPr>
            <a:spLocks noGrp="1"/>
          </p:cNvSpPr>
          <p:nvPr>
            <p:ph type="ctrTitle"/>
          </p:nvPr>
        </p:nvSpPr>
        <p:spPr>
          <a:xfrm>
            <a:off x="368490" y="1314451"/>
            <a:ext cx="8379725" cy="1240971"/>
          </a:xfrm>
        </p:spPr>
        <p:txBody>
          <a:bodyPr>
            <a:noAutofit/>
          </a:bodyPr>
          <a:lstStyle/>
          <a:p>
            <a:r>
              <a:rPr lang="en-US" sz="3200" dirty="0" smtClean="0">
                <a:solidFill>
                  <a:schemeClr val="tx1"/>
                </a:solidFill>
                <a:effectLst>
                  <a:outerShdw blurRad="50800" dist="38100" dir="2700000" algn="tl" rotWithShape="0">
                    <a:prstClr val="black">
                      <a:alpha val="40000"/>
                    </a:prstClr>
                  </a:outerShdw>
                </a:effectLst>
                <a:latin typeface="Franklin Gothic Medium" panose="020B0603020102020204" pitchFamily="34" charset="0"/>
              </a:rPr>
              <a:t>COLUMBIA RIVER BASIN 2016 LONG-TERM WATER SUPPLY &amp; DEMAND FORECAST</a:t>
            </a:r>
            <a:endParaRPr lang="en-US" sz="3200" dirty="0">
              <a:solidFill>
                <a:schemeClr val="tx1"/>
              </a:solidFill>
              <a:effectLst>
                <a:outerShdw blurRad="50800" dist="38100" dir="2700000" algn="tl" rotWithShape="0">
                  <a:prstClr val="black">
                    <a:alpha val="40000"/>
                  </a:prstClr>
                </a:outerShdw>
              </a:effectLst>
              <a:latin typeface="Franklin Gothic Medium" panose="020B0603020102020204" pitchFamily="34" charset="0"/>
            </a:endParaRPr>
          </a:p>
        </p:txBody>
      </p:sp>
      <p:sp>
        <p:nvSpPr>
          <p:cNvPr id="10" name="TextBox 9"/>
          <p:cNvSpPr txBox="1"/>
          <p:nvPr/>
        </p:nvSpPr>
        <p:spPr>
          <a:xfrm>
            <a:off x="1427325" y="3781534"/>
            <a:ext cx="6289350" cy="1477328"/>
          </a:xfrm>
          <a:prstGeom prst="rect">
            <a:avLst/>
          </a:prstGeom>
          <a:noFill/>
        </p:spPr>
        <p:txBody>
          <a:bodyPr wrap="none" rtlCol="0">
            <a:spAutoFit/>
          </a:bodyPr>
          <a:lstStyle/>
          <a:p>
            <a:pPr algn="ctr"/>
            <a:r>
              <a:rPr lang="en-US" b="1" dirty="0" smtClean="0">
                <a:solidFill>
                  <a:schemeClr val="bg1"/>
                </a:solidFill>
              </a:rPr>
              <a:t>Presented by: </a:t>
            </a:r>
          </a:p>
          <a:p>
            <a:pPr algn="ctr"/>
            <a:endParaRPr lang="en-US" b="1" dirty="0" smtClean="0">
              <a:solidFill>
                <a:schemeClr val="bg1"/>
              </a:solidFill>
            </a:endParaRPr>
          </a:p>
          <a:p>
            <a:pPr algn="ctr"/>
            <a:r>
              <a:rPr lang="en-US" b="1" dirty="0" smtClean="0">
                <a:solidFill>
                  <a:schemeClr val="bg1"/>
                </a:solidFill>
              </a:rPr>
              <a:t>Jennifer </a:t>
            </a:r>
            <a:r>
              <a:rPr lang="en-US" b="1" dirty="0" smtClean="0">
                <a:solidFill>
                  <a:schemeClr val="bg1"/>
                </a:solidFill>
              </a:rPr>
              <a:t>Adam</a:t>
            </a:r>
          </a:p>
          <a:p>
            <a:pPr algn="ctr"/>
            <a:r>
              <a:rPr lang="en-US" b="1" dirty="0" smtClean="0">
                <a:solidFill>
                  <a:schemeClr val="bg1"/>
                </a:solidFill>
              </a:rPr>
              <a:t>Associate </a:t>
            </a:r>
            <a:r>
              <a:rPr lang="en-US" b="1" dirty="0" smtClean="0">
                <a:solidFill>
                  <a:schemeClr val="bg1"/>
                </a:solidFill>
              </a:rPr>
              <a:t>Professor (WSU Civil and Environmental Engineering</a:t>
            </a:r>
            <a:r>
              <a:rPr lang="en-US" b="1" dirty="0" smtClean="0">
                <a:solidFill>
                  <a:schemeClr val="bg1"/>
                </a:solidFill>
              </a:rPr>
              <a:t>)</a:t>
            </a:r>
          </a:p>
          <a:p>
            <a:pPr algn="ctr"/>
            <a:r>
              <a:rPr lang="en-US" b="1" dirty="0" smtClean="0">
                <a:solidFill>
                  <a:schemeClr val="bg1"/>
                </a:solidFill>
              </a:rPr>
              <a:t>Associate Director (State of Washington Water Research Center)</a:t>
            </a:r>
            <a:endParaRPr lang="en-US" b="1" dirty="0" smtClean="0">
              <a:solidFill>
                <a:schemeClr val="bg1"/>
              </a:solidFill>
            </a:endParaRPr>
          </a:p>
        </p:txBody>
      </p:sp>
      <p:sp>
        <p:nvSpPr>
          <p:cNvPr id="11" name="Rectangle 10"/>
          <p:cNvSpPr/>
          <p:nvPr/>
        </p:nvSpPr>
        <p:spPr>
          <a:xfrm>
            <a:off x="0" y="5445454"/>
            <a:ext cx="9144000" cy="840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3216" y="5603668"/>
            <a:ext cx="1725678" cy="52404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818" y="5630704"/>
            <a:ext cx="1211220" cy="46997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7772" y="5563307"/>
            <a:ext cx="870168" cy="60476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85" y="5627661"/>
            <a:ext cx="1841553" cy="476058"/>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6915" y="5545571"/>
            <a:ext cx="1462796" cy="640238"/>
          </a:xfrm>
          <a:prstGeom prst="rect">
            <a:avLst/>
          </a:prstGeom>
        </p:spPr>
      </p:pic>
    </p:spTree>
    <p:extLst>
      <p:ext uri="{BB962C8B-B14F-4D97-AF65-F5344CB8AC3E}">
        <p14:creationId xmlns:p14="http://schemas.microsoft.com/office/powerpoint/2010/main" val="1935077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64" y="151151"/>
            <a:ext cx="7135636" cy="1139825"/>
          </a:xfrm>
        </p:spPr>
        <p:txBody>
          <a:bodyPr>
            <a:noAutofit/>
          </a:bodyPr>
          <a:lstStyle/>
          <a:p>
            <a:r>
              <a:rPr lang="en-US" sz="3200" dirty="0" smtClean="0"/>
              <a:t>Summary of Changes in CRB Water Supply and Demand</a:t>
            </a:r>
            <a:r>
              <a:rPr lang="en-US" sz="3600" dirty="0"/>
              <a:t> </a:t>
            </a:r>
            <a:r>
              <a:rPr lang="en-US" sz="2400" dirty="0" smtClean="0"/>
              <a:t>(2030s Ensemble Mean)</a:t>
            </a:r>
            <a:endParaRPr lang="en-US" sz="2400" dirty="0"/>
          </a:p>
        </p:txBody>
      </p:sp>
      <p:sp>
        <p:nvSpPr>
          <p:cNvPr id="3" name="Content Placeholder 2"/>
          <p:cNvSpPr>
            <a:spLocks noGrp="1"/>
          </p:cNvSpPr>
          <p:nvPr>
            <p:ph sz="quarter" idx="1"/>
          </p:nvPr>
        </p:nvSpPr>
        <p:spPr>
          <a:xfrm>
            <a:off x="304800" y="1445588"/>
            <a:ext cx="8915400" cy="5257800"/>
          </a:xfrm>
        </p:spPr>
        <p:txBody>
          <a:bodyPr>
            <a:normAutofit/>
          </a:bodyPr>
          <a:lstStyle/>
          <a:p>
            <a:pPr marL="0" indent="0">
              <a:buNone/>
            </a:pPr>
            <a:r>
              <a:rPr lang="en-US" sz="2400" dirty="0" smtClean="0"/>
              <a:t>Supply:</a:t>
            </a:r>
          </a:p>
          <a:p>
            <a:pPr lvl="1"/>
            <a:r>
              <a:rPr lang="en-US" dirty="0" smtClean="0"/>
              <a:t>Average annual increase: </a:t>
            </a:r>
            <a:r>
              <a:rPr lang="en-US" dirty="0" smtClean="0">
                <a:solidFill>
                  <a:srgbClr val="FF0000"/>
                </a:solidFill>
              </a:rPr>
              <a:t>+14.6%</a:t>
            </a:r>
            <a:r>
              <a:rPr lang="en-US" dirty="0">
                <a:solidFill>
                  <a:srgbClr val="FF0000"/>
                </a:solidFill>
              </a:rPr>
              <a:t> </a:t>
            </a:r>
            <a:r>
              <a:rPr lang="en-US" sz="1600" dirty="0" smtClean="0">
                <a:solidFill>
                  <a:srgbClr val="FF0000"/>
                </a:solidFill>
              </a:rPr>
              <a:t>(+/-8.3%) </a:t>
            </a:r>
            <a:endParaRPr lang="en-US" sz="1600" dirty="0" smtClean="0"/>
          </a:p>
          <a:p>
            <a:pPr lvl="1"/>
            <a:r>
              <a:rPr lang="en-US" dirty="0" smtClean="0"/>
              <a:t>Average shift in seasonality:</a:t>
            </a:r>
          </a:p>
          <a:p>
            <a:endParaRPr lang="en-US" sz="2400" dirty="0"/>
          </a:p>
          <a:p>
            <a:pPr marL="0" indent="0">
              <a:buNone/>
            </a:pPr>
            <a:endParaRPr lang="en-US" sz="2400" dirty="0" smtClean="0"/>
          </a:p>
          <a:p>
            <a:pPr marL="0" indent="0">
              <a:buNone/>
            </a:pPr>
            <a:r>
              <a:rPr lang="en-US" sz="2400" dirty="0" smtClean="0"/>
              <a:t>Demand:</a:t>
            </a:r>
          </a:p>
          <a:p>
            <a:pPr lvl="1"/>
            <a:r>
              <a:rPr lang="en-US" dirty="0" smtClean="0"/>
              <a:t>Average decrease in eastern WA irrigation demand: </a:t>
            </a:r>
          </a:p>
          <a:p>
            <a:pPr lvl="2"/>
            <a:r>
              <a:rPr lang="en-US" sz="2400" dirty="0" smtClean="0">
                <a:solidFill>
                  <a:srgbClr val="FF0000"/>
                </a:solidFill>
              </a:rPr>
              <a:t>-5.1%</a:t>
            </a:r>
            <a:r>
              <a:rPr lang="en-US" sz="2400" dirty="0" smtClean="0"/>
              <a:t> </a:t>
            </a:r>
            <a:r>
              <a:rPr lang="en-US" sz="1600" dirty="0">
                <a:solidFill>
                  <a:srgbClr val="FF0000"/>
                </a:solidFill>
              </a:rPr>
              <a:t>(+/-1.0%) </a:t>
            </a:r>
            <a:r>
              <a:rPr lang="en-US" sz="2400" dirty="0" smtClean="0"/>
              <a:t>(historical </a:t>
            </a:r>
            <a:r>
              <a:rPr lang="en-US" sz="2400" dirty="0"/>
              <a:t>crop mix</a:t>
            </a:r>
            <a:r>
              <a:rPr lang="en-US" sz="2400" dirty="0" smtClean="0"/>
              <a:t>)</a:t>
            </a:r>
          </a:p>
          <a:p>
            <a:pPr lvl="2"/>
            <a:r>
              <a:rPr lang="en-US" sz="2400" dirty="0" smtClean="0">
                <a:solidFill>
                  <a:srgbClr val="FF0000"/>
                </a:solidFill>
              </a:rPr>
              <a:t>-6.9%</a:t>
            </a:r>
            <a:r>
              <a:rPr lang="en-US" sz="2400" dirty="0" smtClean="0"/>
              <a:t> </a:t>
            </a:r>
            <a:r>
              <a:rPr lang="en-US" sz="1600" dirty="0" smtClean="0">
                <a:solidFill>
                  <a:srgbClr val="FF0000"/>
                </a:solidFill>
              </a:rPr>
              <a:t>(+/-1.0%) </a:t>
            </a:r>
            <a:r>
              <a:rPr lang="en-US" sz="2400" dirty="0" smtClean="0"/>
              <a:t>(</a:t>
            </a:r>
            <a:r>
              <a:rPr lang="en-US" sz="2400" dirty="0"/>
              <a:t>future crop mix</a:t>
            </a:r>
            <a:r>
              <a:rPr lang="en-US" sz="2400" dirty="0" smtClean="0"/>
              <a:t>) </a:t>
            </a:r>
            <a:endParaRPr lang="en-US" sz="2400" b="1" dirty="0" smtClean="0"/>
          </a:p>
          <a:p>
            <a:pPr lvl="1"/>
            <a:r>
              <a:rPr lang="en-US" dirty="0"/>
              <a:t>Average shift in </a:t>
            </a:r>
            <a:r>
              <a:rPr lang="en-US" dirty="0" smtClean="0"/>
              <a:t>seasonality (future crop mix): </a:t>
            </a:r>
          </a:p>
          <a:p>
            <a:pPr lvl="1"/>
            <a:endParaRPr lang="en-US" dirty="0"/>
          </a:p>
        </p:txBody>
      </p:sp>
      <p:grpSp>
        <p:nvGrpSpPr>
          <p:cNvPr id="6" name="Group 9"/>
          <p:cNvGrpSpPr/>
          <p:nvPr/>
        </p:nvGrpSpPr>
        <p:grpSpPr>
          <a:xfrm>
            <a:off x="1045115" y="2721685"/>
            <a:ext cx="7343307" cy="995065"/>
            <a:chOff x="990600" y="3751590"/>
            <a:chExt cx="7343307" cy="995065"/>
          </a:xfrm>
        </p:grpSpPr>
        <p:sp>
          <p:nvSpPr>
            <p:cNvPr id="4" name="Down Arrow 3"/>
            <p:cNvSpPr/>
            <p:nvPr/>
          </p:nvSpPr>
          <p:spPr>
            <a:xfrm>
              <a:off x="990600" y="3751590"/>
              <a:ext cx="3048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p:cNvSpPr/>
            <p:nvPr/>
          </p:nvSpPr>
          <p:spPr>
            <a:xfrm>
              <a:off x="1422400" y="3780135"/>
              <a:ext cx="6773008" cy="461665"/>
            </a:xfrm>
            <a:prstGeom prst="rect">
              <a:avLst/>
            </a:prstGeom>
          </p:spPr>
          <p:txBody>
            <a:bodyPr wrap="none">
              <a:spAutoFit/>
            </a:bodyPr>
            <a:lstStyle/>
            <a:p>
              <a:r>
                <a:rPr lang="en-US" sz="2400" dirty="0" smtClean="0">
                  <a:solidFill>
                    <a:srgbClr val="FF0000"/>
                  </a:solidFill>
                </a:rPr>
                <a:t>-10.3% </a:t>
              </a:r>
              <a:r>
                <a:rPr lang="en-US" sz="1600" dirty="0" smtClean="0">
                  <a:solidFill>
                    <a:srgbClr val="FF0000"/>
                  </a:solidFill>
                </a:rPr>
                <a:t>(+/-7.9%) </a:t>
              </a:r>
              <a:r>
                <a:rPr lang="en-US" sz="2400" dirty="0" smtClean="0"/>
                <a:t>between </a:t>
              </a:r>
              <a:r>
                <a:rPr lang="en-US" sz="2400" dirty="0" smtClean="0">
                  <a:solidFill>
                    <a:srgbClr val="FF0000"/>
                  </a:solidFill>
                </a:rPr>
                <a:t>June and October</a:t>
              </a:r>
              <a:endParaRPr lang="en-US" sz="2400" dirty="0"/>
            </a:p>
          </p:txBody>
        </p:sp>
        <p:sp>
          <p:nvSpPr>
            <p:cNvPr id="8" name="Down Arrow 7"/>
            <p:cNvSpPr/>
            <p:nvPr/>
          </p:nvSpPr>
          <p:spPr>
            <a:xfrm>
              <a:off x="990600" y="4267200"/>
              <a:ext cx="304800" cy="457200"/>
            </a:xfrm>
            <a:prstGeom prst="downArrow">
              <a:avLst/>
            </a:prstGeom>
            <a:solidFill>
              <a:srgbClr val="FF0000"/>
            </a:solidFill>
            <a:ln>
              <a:solidFill>
                <a:srgbClr val="FF000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8"/>
            <p:cNvSpPr/>
            <p:nvPr/>
          </p:nvSpPr>
          <p:spPr>
            <a:xfrm>
              <a:off x="1422400" y="4284990"/>
              <a:ext cx="6911507" cy="461665"/>
            </a:xfrm>
            <a:prstGeom prst="rect">
              <a:avLst/>
            </a:prstGeom>
          </p:spPr>
          <p:txBody>
            <a:bodyPr wrap="none">
              <a:spAutoFit/>
            </a:bodyPr>
            <a:lstStyle/>
            <a:p>
              <a:r>
                <a:rPr lang="en-US" sz="2400" dirty="0" smtClean="0">
                  <a:solidFill>
                    <a:srgbClr val="FF0000"/>
                  </a:solidFill>
                </a:rPr>
                <a:t>30.8</a:t>
              </a:r>
              <a:r>
                <a:rPr lang="en-US" sz="2400" dirty="0">
                  <a:solidFill>
                    <a:srgbClr val="FF0000"/>
                  </a:solidFill>
                </a:rPr>
                <a:t>% </a:t>
              </a:r>
              <a:r>
                <a:rPr lang="en-US" sz="1600" dirty="0" smtClean="0">
                  <a:solidFill>
                    <a:srgbClr val="FF0000"/>
                  </a:solidFill>
                </a:rPr>
                <a:t>(+/-9.4%) </a:t>
              </a:r>
              <a:r>
                <a:rPr lang="en-US" sz="2400" dirty="0" smtClean="0"/>
                <a:t>between </a:t>
              </a:r>
              <a:r>
                <a:rPr lang="en-US" sz="2400" dirty="0" smtClean="0">
                  <a:solidFill>
                    <a:srgbClr val="FF0000"/>
                  </a:solidFill>
                </a:rPr>
                <a:t>November and May</a:t>
              </a:r>
              <a:endParaRPr lang="en-US" sz="2400" dirty="0">
                <a:solidFill>
                  <a:srgbClr val="FF0000"/>
                </a:solidFill>
              </a:endParaRPr>
            </a:p>
          </p:txBody>
        </p:sp>
      </p:grpSp>
      <p:grpSp>
        <p:nvGrpSpPr>
          <p:cNvPr id="10" name="Group 9"/>
          <p:cNvGrpSpPr/>
          <p:nvPr/>
        </p:nvGrpSpPr>
        <p:grpSpPr>
          <a:xfrm>
            <a:off x="1324515" y="5544220"/>
            <a:ext cx="5802096" cy="987961"/>
            <a:chOff x="1400715" y="3942016"/>
            <a:chExt cx="5802096" cy="987961"/>
          </a:xfrm>
        </p:grpSpPr>
        <p:sp>
          <p:nvSpPr>
            <p:cNvPr id="11" name="Down Arrow 10"/>
            <p:cNvSpPr/>
            <p:nvPr/>
          </p:nvSpPr>
          <p:spPr>
            <a:xfrm>
              <a:off x="1400715" y="4472777"/>
              <a:ext cx="3048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p:cNvSpPr/>
            <p:nvPr/>
          </p:nvSpPr>
          <p:spPr>
            <a:xfrm>
              <a:off x="1708999" y="4386116"/>
              <a:ext cx="5493812" cy="461665"/>
            </a:xfrm>
            <a:prstGeom prst="rect">
              <a:avLst/>
            </a:prstGeom>
          </p:spPr>
          <p:txBody>
            <a:bodyPr wrap="none">
              <a:spAutoFit/>
            </a:bodyPr>
            <a:lstStyle/>
            <a:p>
              <a:r>
                <a:rPr lang="en-US" sz="2400" dirty="0" smtClean="0">
                  <a:solidFill>
                    <a:srgbClr val="FF0000"/>
                  </a:solidFill>
                </a:rPr>
                <a:t>-13.3% </a:t>
              </a:r>
              <a:r>
                <a:rPr lang="en-US" sz="2400" dirty="0" smtClean="0"/>
                <a:t>between </a:t>
              </a:r>
              <a:r>
                <a:rPr lang="en-US" sz="2400" dirty="0" smtClean="0">
                  <a:solidFill>
                    <a:srgbClr val="FF0000"/>
                  </a:solidFill>
                </a:rPr>
                <a:t>July and October</a:t>
              </a:r>
              <a:endParaRPr lang="en-US" sz="2400" dirty="0"/>
            </a:p>
          </p:txBody>
        </p:sp>
        <p:sp>
          <p:nvSpPr>
            <p:cNvPr id="13" name="Down Arrow 12"/>
            <p:cNvSpPr/>
            <p:nvPr/>
          </p:nvSpPr>
          <p:spPr>
            <a:xfrm>
              <a:off x="1426115" y="3942016"/>
              <a:ext cx="304800" cy="457200"/>
            </a:xfrm>
            <a:prstGeom prst="downArrow">
              <a:avLst/>
            </a:prstGeom>
            <a:solidFill>
              <a:srgbClr val="FF0000"/>
            </a:solidFill>
            <a:ln>
              <a:solidFill>
                <a:srgbClr val="FF000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p:cNvSpPr/>
            <p:nvPr/>
          </p:nvSpPr>
          <p:spPr>
            <a:xfrm>
              <a:off x="1779764" y="3942016"/>
              <a:ext cx="4982454" cy="461665"/>
            </a:xfrm>
            <a:prstGeom prst="rect">
              <a:avLst/>
            </a:prstGeom>
          </p:spPr>
          <p:txBody>
            <a:bodyPr wrap="none">
              <a:spAutoFit/>
            </a:bodyPr>
            <a:lstStyle/>
            <a:p>
              <a:r>
                <a:rPr lang="en-US" sz="2400" dirty="0" smtClean="0">
                  <a:solidFill>
                    <a:srgbClr val="FF0000"/>
                  </a:solidFill>
                </a:rPr>
                <a:t>5.7%</a:t>
              </a:r>
              <a:r>
                <a:rPr lang="en-US" sz="2400" dirty="0" smtClean="0"/>
                <a:t> between </a:t>
              </a:r>
              <a:r>
                <a:rPr lang="en-US" sz="2400" dirty="0" smtClean="0">
                  <a:solidFill>
                    <a:srgbClr val="FF0000"/>
                  </a:solidFill>
                </a:rPr>
                <a:t>March and June</a:t>
              </a:r>
              <a:endParaRPr lang="en-US" sz="2400" dirty="0">
                <a:solidFill>
                  <a:srgbClr val="FF0000"/>
                </a:solidFill>
              </a:endParaRPr>
            </a:p>
          </p:txBody>
        </p:sp>
      </p:grpSp>
      <p:sp>
        <p:nvSpPr>
          <p:cNvPr id="7" name="TextBox 6"/>
          <p:cNvSpPr txBox="1"/>
          <p:nvPr/>
        </p:nvSpPr>
        <p:spPr>
          <a:xfrm>
            <a:off x="7170383" y="6425876"/>
            <a:ext cx="1973617" cy="369332"/>
          </a:xfrm>
          <a:prstGeom prst="rect">
            <a:avLst/>
          </a:prstGeom>
          <a:noFill/>
        </p:spPr>
        <p:txBody>
          <a:bodyPr wrap="none" rtlCol="0">
            <a:spAutoFit/>
          </a:bodyPr>
          <a:lstStyle/>
          <a:p>
            <a:r>
              <a:rPr lang="en-US" dirty="0" smtClean="0"/>
              <a:t>Hall et al. 2016</a:t>
            </a:r>
            <a:endParaRPr lang="en-US" dirty="0"/>
          </a:p>
        </p:txBody>
      </p:sp>
    </p:spTree>
    <p:extLst>
      <p:ext uri="{BB962C8B-B14F-4D97-AF65-F5344CB8AC3E}">
        <p14:creationId xmlns:p14="http://schemas.microsoft.com/office/powerpoint/2010/main" val="173397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Projected Decrease </a:t>
            </a:r>
            <a:r>
              <a:rPr lang="en-US" dirty="0"/>
              <a:t>in Irrigation Demand</a:t>
            </a:r>
          </a:p>
        </p:txBody>
      </p:sp>
      <p:sp>
        <p:nvSpPr>
          <p:cNvPr id="3" name="Content Placeholder 2"/>
          <p:cNvSpPr>
            <a:spLocks noGrp="1"/>
          </p:cNvSpPr>
          <p:nvPr>
            <p:ph sz="quarter" idx="1"/>
          </p:nvPr>
        </p:nvSpPr>
        <p:spPr>
          <a:xfrm>
            <a:off x="382184" y="1517544"/>
            <a:ext cx="8639896" cy="5340456"/>
          </a:xfrm>
        </p:spPr>
        <p:txBody>
          <a:bodyPr>
            <a:normAutofit/>
          </a:bodyPr>
          <a:lstStyle/>
          <a:p>
            <a:pPr marL="0" indent="0">
              <a:buNone/>
            </a:pPr>
            <a:r>
              <a:rPr lang="en-US" sz="2400" dirty="0" smtClean="0"/>
              <a:t>In Response to Climate Change</a:t>
            </a:r>
            <a:endParaRPr lang="en-US" sz="2400" dirty="0"/>
          </a:p>
          <a:p>
            <a:r>
              <a:rPr lang="en-US" sz="2000" dirty="0" smtClean="0"/>
              <a:t>Water Supply: Springs are getting wetter</a:t>
            </a:r>
          </a:p>
          <a:p>
            <a:r>
              <a:rPr lang="en-US" sz="2000" dirty="0" smtClean="0"/>
              <a:t>Water Demand: </a:t>
            </a:r>
            <a:r>
              <a:rPr lang="en-US" sz="2000" dirty="0"/>
              <a:t>S</a:t>
            </a:r>
            <a:r>
              <a:rPr lang="en-US" sz="2000" dirty="0" smtClean="0"/>
              <a:t>hifting </a:t>
            </a:r>
            <a:r>
              <a:rPr lang="en-US" sz="2000" dirty="0" smtClean="0"/>
              <a:t>of irrigation requirements earlier in the season</a:t>
            </a:r>
          </a:p>
          <a:p>
            <a:pPr lvl="1"/>
            <a:r>
              <a:rPr lang="en-US" sz="2000" dirty="0" smtClean="0"/>
              <a:t>Earlier planting and shorter irrigation season for most crops</a:t>
            </a:r>
          </a:p>
          <a:p>
            <a:pPr lvl="1"/>
            <a:r>
              <a:rPr lang="en-US" sz="2000" dirty="0" smtClean="0"/>
              <a:t>Higher water-use efficiencies due to increases in CO</a:t>
            </a:r>
            <a:r>
              <a:rPr lang="en-US" sz="2000" baseline="-25000" dirty="0" smtClean="0"/>
              <a:t>2</a:t>
            </a:r>
            <a:endParaRPr lang="en-US" sz="2000" baseline="-25000" dirty="0"/>
          </a:p>
          <a:p>
            <a:pPr marL="0" indent="0">
              <a:buNone/>
            </a:pPr>
            <a:r>
              <a:rPr lang="en-US" sz="2400" dirty="0"/>
              <a:t>In Response to </a:t>
            </a:r>
            <a:r>
              <a:rPr lang="en-US" sz="2400" dirty="0" smtClean="0"/>
              <a:t>Economic Drivers</a:t>
            </a:r>
          </a:p>
          <a:p>
            <a:r>
              <a:rPr lang="en-US" sz="2000" dirty="0" smtClean="0"/>
              <a:t>Shift towards more water-use efficient crops</a:t>
            </a:r>
          </a:p>
        </p:txBody>
      </p:sp>
      <p:sp>
        <p:nvSpPr>
          <p:cNvPr id="5" name="Content Placeholder 2"/>
          <p:cNvSpPr txBox="1">
            <a:spLocks/>
          </p:cNvSpPr>
          <p:nvPr/>
        </p:nvSpPr>
        <p:spPr bwMode="auto">
          <a:xfrm>
            <a:off x="970611" y="4359775"/>
            <a:ext cx="7239000" cy="1905000"/>
          </a:xfrm>
          <a:prstGeom prst="rect">
            <a:avLst/>
          </a:prstGeom>
          <a:solidFill>
            <a:srgbClr val="009DD9"/>
          </a:solidFill>
          <a:ln w="9525">
            <a:solidFill>
              <a:srgbClr val="04617B"/>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ts val="1200"/>
              </a:spcAft>
              <a:buClr>
                <a:srgbClr val="0B5394"/>
              </a:buClr>
              <a:buSzPct val="75000"/>
              <a:buFont typeface="Wingdings" pitchFamily="2" charset="2"/>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Note that many adaptive actions were not considered</a:t>
            </a:r>
          </a:p>
          <a:p>
            <a:pPr marL="342900" marR="0" lvl="0" indent="-342900" algn="l" defTabSz="914400" rtl="0" eaLnBrk="0" fontAlgn="base" latinLnBrk="0" hangingPunct="0">
              <a:lnSpc>
                <a:spcPct val="40000"/>
              </a:lnSpc>
              <a:spcBef>
                <a:spcPct val="20000"/>
              </a:spcBef>
              <a:spcAft>
                <a:spcPts val="1200"/>
              </a:spcAft>
              <a:buClr>
                <a:prstClr val="white"/>
              </a:buClr>
              <a:buSzPct val="75000"/>
              <a:buFont typeface="Wingdings" pitchFamily="2" charset="2"/>
              <a:buChar char="p"/>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Increases in double/cover cropping</a:t>
            </a:r>
          </a:p>
          <a:p>
            <a:pPr marL="342900" marR="0" lvl="0" indent="-342900" algn="l" defTabSz="914400" rtl="0" eaLnBrk="0" fontAlgn="base" latinLnBrk="0" hangingPunct="0">
              <a:lnSpc>
                <a:spcPct val="40000"/>
              </a:lnSpc>
              <a:spcBef>
                <a:spcPct val="20000"/>
              </a:spcBef>
              <a:spcAft>
                <a:spcPts val="1200"/>
              </a:spcAft>
              <a:buClr>
                <a:prstClr val="white"/>
              </a:buClr>
              <a:buSzPct val="75000"/>
              <a:buFont typeface="Wingdings" pitchFamily="2" charset="2"/>
              <a:buChar char="p"/>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More slowly-maturing crop varieties (e.g., corn)</a:t>
            </a:r>
          </a:p>
          <a:p>
            <a:pPr marL="342900" marR="0" lvl="0" indent="-342900" algn="l" defTabSz="914400" rtl="0" eaLnBrk="0" fontAlgn="base" latinLnBrk="0" hangingPunct="0">
              <a:lnSpc>
                <a:spcPct val="40000"/>
              </a:lnSpc>
              <a:spcBef>
                <a:spcPct val="20000"/>
              </a:spcBef>
              <a:spcAft>
                <a:spcPts val="1200"/>
              </a:spcAft>
              <a:buClr>
                <a:prstClr val="white"/>
              </a:buClr>
              <a:buSzPct val="75000"/>
              <a:buFont typeface="Wingdings" pitchFamily="2" charset="2"/>
              <a:buChar char="p"/>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Expanded irrigated acreage</a:t>
            </a:r>
          </a:p>
          <a:p>
            <a:pPr marL="342900" marR="0" lvl="0" indent="-342900" algn="l" defTabSz="914400" rtl="0" eaLnBrk="0" fontAlgn="base" latinLnBrk="0" hangingPunct="0">
              <a:lnSpc>
                <a:spcPct val="40000"/>
              </a:lnSpc>
              <a:spcBef>
                <a:spcPct val="20000"/>
              </a:spcBef>
              <a:spcAft>
                <a:spcPts val="1200"/>
              </a:spcAft>
              <a:buClr>
                <a:prstClr val="white"/>
              </a:buClr>
              <a:buSzPct val="75000"/>
              <a:buFont typeface="Wingdings" pitchFamily="2" charset="2"/>
              <a:buChar char="p"/>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Changes in irrigation technology/management</a:t>
            </a: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41350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226" y="1349357"/>
            <a:ext cx="5464885" cy="4840403"/>
          </a:xfrm>
          <a:prstGeom prst="rect">
            <a:avLst/>
          </a:prstGeom>
        </p:spPr>
      </p:pic>
      <p:sp>
        <p:nvSpPr>
          <p:cNvPr id="2" name="Title 1"/>
          <p:cNvSpPr>
            <a:spLocks noGrp="1"/>
          </p:cNvSpPr>
          <p:nvPr>
            <p:ph type="title"/>
          </p:nvPr>
        </p:nvSpPr>
        <p:spPr/>
        <p:txBody>
          <a:bodyPr/>
          <a:lstStyle/>
          <a:p>
            <a:r>
              <a:rPr lang="en-US" dirty="0" smtClean="0"/>
              <a:t>Columbia River Basin: Regulated Supply and Demand</a:t>
            </a:r>
            <a:endParaRPr lang="en-US" dirty="0"/>
          </a:p>
        </p:txBody>
      </p:sp>
      <p:sp>
        <p:nvSpPr>
          <p:cNvPr id="5" name="TextBox 4"/>
          <p:cNvSpPr txBox="1"/>
          <p:nvPr/>
        </p:nvSpPr>
        <p:spPr>
          <a:xfrm>
            <a:off x="98677" y="1794100"/>
            <a:ext cx="2191656" cy="1200329"/>
          </a:xfrm>
          <a:prstGeom prst="rect">
            <a:avLst/>
          </a:prstGeom>
          <a:noFill/>
        </p:spPr>
        <p:txBody>
          <a:bodyPr wrap="square" rtlCol="0">
            <a:spAutoFit/>
          </a:bodyPr>
          <a:lstStyle/>
          <a:p>
            <a:r>
              <a:rPr lang="en-US" dirty="0" smtClean="0">
                <a:solidFill>
                  <a:srgbClr val="1B75BC"/>
                </a:solidFill>
              </a:rPr>
              <a:t>Note: Supply is reported prior to accounting for demands</a:t>
            </a:r>
            <a:endParaRPr lang="en-US" dirty="0">
              <a:solidFill>
                <a:srgbClr val="1B75BC"/>
              </a:solidFill>
            </a:endParaRPr>
          </a:p>
        </p:txBody>
      </p:sp>
      <p:sp>
        <p:nvSpPr>
          <p:cNvPr id="6" name="TextBox 5"/>
          <p:cNvSpPr txBox="1"/>
          <p:nvPr/>
        </p:nvSpPr>
        <p:spPr>
          <a:xfrm>
            <a:off x="6477844" y="3769558"/>
            <a:ext cx="2838277" cy="2031325"/>
          </a:xfrm>
          <a:prstGeom prst="rect">
            <a:avLst/>
          </a:prstGeom>
          <a:noFill/>
        </p:spPr>
        <p:txBody>
          <a:bodyPr wrap="square" rtlCol="0">
            <a:spAutoFit/>
          </a:bodyPr>
          <a:lstStyle/>
          <a:p>
            <a:r>
              <a:rPr lang="en-US" dirty="0" smtClean="0">
                <a:solidFill>
                  <a:srgbClr val="1B75BC"/>
                </a:solidFill>
              </a:rPr>
              <a:t>Results for median condition averaged </a:t>
            </a:r>
          </a:p>
          <a:p>
            <a:r>
              <a:rPr lang="en-US" dirty="0" smtClean="0">
                <a:solidFill>
                  <a:srgbClr val="1B75BC"/>
                </a:solidFill>
              </a:rPr>
              <a:t>across Climate Scenarios:</a:t>
            </a:r>
          </a:p>
          <a:p>
            <a:pPr marL="285750" indent="-285750">
              <a:buFont typeface="Arial" panose="020B0604020202020204" pitchFamily="34" charset="0"/>
              <a:buChar char="•"/>
            </a:pPr>
            <a:r>
              <a:rPr lang="en-US" dirty="0" smtClean="0">
                <a:solidFill>
                  <a:srgbClr val="1B75BC"/>
                </a:solidFill>
              </a:rPr>
              <a:t>Supply increased by 16.8%</a:t>
            </a:r>
            <a:endParaRPr lang="en-US" dirty="0">
              <a:solidFill>
                <a:srgbClr val="1B75BC"/>
              </a:solidFill>
            </a:endParaRPr>
          </a:p>
          <a:p>
            <a:pPr marL="285750" indent="-285750">
              <a:buFont typeface="Arial" panose="020B0604020202020204" pitchFamily="34" charset="0"/>
              <a:buChar char="•"/>
            </a:pPr>
            <a:r>
              <a:rPr lang="en-US" dirty="0" smtClean="0">
                <a:solidFill>
                  <a:srgbClr val="1B75BC"/>
                </a:solidFill>
              </a:rPr>
              <a:t>Irrigation demand decreased by 4.9% </a:t>
            </a:r>
            <a:endParaRPr lang="en-US" dirty="0">
              <a:solidFill>
                <a:srgbClr val="1B75BC"/>
              </a:solidFill>
            </a:endParaRPr>
          </a:p>
        </p:txBody>
      </p:sp>
      <p:sp>
        <p:nvSpPr>
          <p:cNvPr id="7" name="Content Placeholder 2"/>
          <p:cNvSpPr>
            <a:spLocks noGrp="1"/>
          </p:cNvSpPr>
          <p:nvPr>
            <p:ph idx="1"/>
          </p:nvPr>
        </p:nvSpPr>
        <p:spPr>
          <a:xfrm>
            <a:off x="-1" y="6221438"/>
            <a:ext cx="9143999" cy="842251"/>
          </a:xfrm>
        </p:spPr>
        <p:txBody>
          <a:bodyPr>
            <a:normAutofit/>
          </a:bodyPr>
          <a:lstStyle/>
          <a:p>
            <a:pPr marL="0" indent="0" algn="r">
              <a:buNone/>
            </a:pPr>
            <a:r>
              <a:rPr lang="en-US" sz="1800" dirty="0" smtClean="0"/>
              <a:t>Note that supply and demand results were quantified for low, medium, and high values due to</a:t>
            </a:r>
            <a:r>
              <a:rPr lang="en-US" sz="1800" dirty="0" smtClean="0">
                <a:solidFill>
                  <a:schemeClr val="bg1"/>
                </a:solidFill>
              </a:rPr>
              <a:t> year-to-year variability</a:t>
            </a:r>
            <a:endParaRPr lang="en-US" sz="1800" dirty="0">
              <a:solidFill>
                <a:schemeClr val="bg1"/>
              </a:solidFill>
            </a:endParaRPr>
          </a:p>
          <a:p>
            <a:pPr lvl="1" algn="r"/>
            <a:endParaRPr lang="en-US" sz="1600" dirty="0"/>
          </a:p>
        </p:txBody>
      </p:sp>
    </p:spTree>
    <p:extLst>
      <p:ext uri="{BB962C8B-B14F-4D97-AF65-F5344CB8AC3E}">
        <p14:creationId xmlns:p14="http://schemas.microsoft.com/office/powerpoint/2010/main" val="28334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786" y="83784"/>
            <a:ext cx="7190280" cy="1325563"/>
          </a:xfrm>
        </p:spPr>
        <p:txBody>
          <a:bodyPr>
            <a:normAutofit fontScale="90000"/>
          </a:bodyPr>
          <a:lstStyle/>
          <a:p>
            <a:r>
              <a:rPr lang="en-US" dirty="0" err="1" smtClean="0"/>
              <a:t>Mainstem</a:t>
            </a:r>
            <a:r>
              <a:rPr lang="en-US" dirty="0" smtClean="0"/>
              <a:t>: Regulated Supply and Instream Flow Requirements at Key Locations</a:t>
            </a:r>
            <a:endParaRPr lang="en-US" dirty="0"/>
          </a:p>
        </p:txBody>
      </p:sp>
      <p:sp>
        <p:nvSpPr>
          <p:cNvPr id="4" name="TextBox 3"/>
          <p:cNvSpPr txBox="1"/>
          <p:nvPr/>
        </p:nvSpPr>
        <p:spPr>
          <a:xfrm>
            <a:off x="0" y="6206657"/>
            <a:ext cx="8307018" cy="369332"/>
          </a:xfrm>
          <a:prstGeom prst="rect">
            <a:avLst/>
          </a:prstGeom>
          <a:noFill/>
        </p:spPr>
        <p:txBody>
          <a:bodyPr wrap="none" rtlCol="0">
            <a:spAutoFit/>
          </a:bodyPr>
          <a:lstStyle/>
          <a:p>
            <a:r>
              <a:rPr lang="en-US" dirty="0" smtClean="0">
                <a:solidFill>
                  <a:srgbClr val="1B75BC"/>
                </a:solidFill>
              </a:rPr>
              <a:t>Note: Mid-Range Climate Scenario; Supply is reported prior to accounting for demands</a:t>
            </a:r>
            <a:endParaRPr lang="en-US" dirty="0">
              <a:solidFill>
                <a:srgbClr val="1B75BC"/>
              </a:solidFill>
            </a:endParaRPr>
          </a:p>
        </p:txBody>
      </p:sp>
      <p:sp>
        <p:nvSpPr>
          <p:cNvPr id="3" name="TextBox 2"/>
          <p:cNvSpPr txBox="1"/>
          <p:nvPr/>
        </p:nvSpPr>
        <p:spPr>
          <a:xfrm>
            <a:off x="2749664" y="1402356"/>
            <a:ext cx="896399" cy="369332"/>
          </a:xfrm>
          <a:prstGeom prst="rect">
            <a:avLst/>
          </a:prstGeom>
          <a:noFill/>
        </p:spPr>
        <p:txBody>
          <a:bodyPr wrap="none" rtlCol="0">
            <a:spAutoFit/>
          </a:bodyPr>
          <a:lstStyle/>
          <a:p>
            <a:r>
              <a:rPr lang="en-US" dirty="0" smtClean="0">
                <a:solidFill>
                  <a:schemeClr val="accent1">
                    <a:lumMod val="50000"/>
                  </a:schemeClr>
                </a:solidFill>
              </a:rPr>
              <a:t>Historic</a:t>
            </a:r>
            <a:endParaRPr lang="en-US" dirty="0">
              <a:solidFill>
                <a:schemeClr val="accent1">
                  <a:lumMod val="50000"/>
                </a:schemeClr>
              </a:solidFill>
            </a:endParaRPr>
          </a:p>
        </p:txBody>
      </p:sp>
      <p:sp>
        <p:nvSpPr>
          <p:cNvPr id="12" name="TextBox 11"/>
          <p:cNvSpPr txBox="1"/>
          <p:nvPr/>
        </p:nvSpPr>
        <p:spPr>
          <a:xfrm>
            <a:off x="6912069" y="1402356"/>
            <a:ext cx="803618" cy="369332"/>
          </a:xfrm>
          <a:prstGeom prst="rect">
            <a:avLst/>
          </a:prstGeom>
          <a:noFill/>
        </p:spPr>
        <p:txBody>
          <a:bodyPr wrap="square" rtlCol="0">
            <a:spAutoFit/>
          </a:bodyPr>
          <a:lstStyle/>
          <a:p>
            <a:r>
              <a:rPr lang="en-US" dirty="0" smtClean="0">
                <a:solidFill>
                  <a:schemeClr val="accent1">
                    <a:lumMod val="50000"/>
                  </a:schemeClr>
                </a:solidFill>
              </a:rPr>
              <a:t>Future</a:t>
            </a:r>
            <a:endParaRPr lang="en-US" dirty="0">
              <a:solidFill>
                <a:schemeClr val="accent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547" y="1736746"/>
            <a:ext cx="2979940" cy="44699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2441" y="1736746"/>
            <a:ext cx="3250843" cy="4469910"/>
          </a:xfrm>
          <a:prstGeom prst="rect">
            <a:avLst/>
          </a:prstGeom>
        </p:spPr>
      </p:pic>
    </p:spTree>
    <p:extLst>
      <p:ext uri="{BB962C8B-B14F-4D97-AF65-F5344CB8AC3E}">
        <p14:creationId xmlns:p14="http://schemas.microsoft.com/office/powerpoint/2010/main" val="4199329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3" y="421984"/>
            <a:ext cx="7214688" cy="1143000"/>
          </a:xfrm>
        </p:spPr>
        <p:txBody>
          <a:bodyPr>
            <a:normAutofit/>
          </a:bodyPr>
          <a:lstStyle/>
          <a:p>
            <a:r>
              <a:rPr lang="en-US" sz="3600" dirty="0" smtClean="0"/>
              <a:t>Columbia </a:t>
            </a:r>
            <a:r>
              <a:rPr lang="en-US" sz="3600" dirty="0" err="1" smtClean="0"/>
              <a:t>Mainstem</a:t>
            </a:r>
            <a:r>
              <a:rPr lang="en-US" sz="3600" dirty="0" smtClean="0"/>
              <a:t> Curtailment</a:t>
            </a:r>
            <a:endParaRPr lang="en-US" sz="3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48" b="27698"/>
          <a:stretch/>
        </p:blipFill>
        <p:spPr>
          <a:xfrm>
            <a:off x="171925" y="1500329"/>
            <a:ext cx="7304912" cy="490047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302" t="71111" r="40102" b="21111"/>
          <a:stretch/>
        </p:blipFill>
        <p:spPr>
          <a:xfrm>
            <a:off x="6842592" y="1500329"/>
            <a:ext cx="2090059" cy="914400"/>
          </a:xfrm>
          <a:prstGeom prst="rect">
            <a:avLst/>
          </a:prstGeom>
        </p:spPr>
      </p:pic>
    </p:spTree>
    <p:extLst>
      <p:ext uri="{BB962C8B-B14F-4D97-AF65-F5344CB8AC3E}">
        <p14:creationId xmlns:p14="http://schemas.microsoft.com/office/powerpoint/2010/main" val="3550506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124" y="150916"/>
            <a:ext cx="7056072" cy="1143000"/>
          </a:xfrm>
        </p:spPr>
        <p:txBody>
          <a:bodyPr>
            <a:normAutofit/>
          </a:bodyPr>
          <a:lstStyle/>
          <a:p>
            <a:r>
              <a:rPr lang="en-US" dirty="0" smtClean="0"/>
              <a:t>Impacts on Proration Ratios in the Yakima River Basin</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50053" r="1789"/>
          <a:stretch/>
        </p:blipFill>
        <p:spPr bwMode="auto">
          <a:xfrm>
            <a:off x="609600" y="1597385"/>
            <a:ext cx="7239000" cy="4338268"/>
          </a:xfrm>
          <a:prstGeom prst="rect">
            <a:avLst/>
          </a:prstGeom>
          <a:solidFill>
            <a:schemeClr val="bg1"/>
          </a:solidFill>
          <a:ln>
            <a:noFill/>
          </a:ln>
          <a:extLst>
            <a:ext uri="{53640926-AAD7-44d8-BBD7-CCE9431645EC}">
              <a14:shadowObscured xmlns="" xmlns:a14="http://schemas.microsoft.com/office/drawing/2010/main"/>
            </a:ext>
          </a:extLst>
        </p:spPr>
      </p:pic>
      <p:sp>
        <p:nvSpPr>
          <p:cNvPr id="9" name="TextBox 8"/>
          <p:cNvSpPr txBox="1"/>
          <p:nvPr/>
        </p:nvSpPr>
        <p:spPr>
          <a:xfrm>
            <a:off x="241427" y="6039067"/>
            <a:ext cx="8699938" cy="400110"/>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defTabSz="914400"/>
            <a:r>
              <a:rPr lang="en-US" sz="2000" b="1" i="1" dirty="0" smtClean="0">
                <a:solidFill>
                  <a:schemeClr val="tx1"/>
                </a:solidFill>
                <a:latin typeface="Gill Sans MT"/>
              </a:rPr>
              <a:t>Proration Ratio = Percent of Water Right Allowed for Irrigation Season</a:t>
            </a:r>
            <a:endParaRPr lang="en-US" sz="2000" i="1" dirty="0" smtClean="0">
              <a:solidFill>
                <a:schemeClr val="tx1"/>
              </a:solidFill>
              <a:latin typeface="Gill Sans MT"/>
            </a:endParaRPr>
          </a:p>
        </p:txBody>
      </p:sp>
      <mc:AlternateContent xmlns:mc="http://schemas.openxmlformats.org/markup-compatibility/2006" xmlns:a14="http://schemas.microsoft.com/office/drawing/2010/main">
        <mc:Choice Requires="a14">
          <p:sp>
            <p:nvSpPr>
              <p:cNvPr id="3" name="TextBox 2"/>
              <p:cNvSpPr txBox="1"/>
              <p:nvPr/>
            </p:nvSpPr>
            <p:spPr>
              <a:xfrm>
                <a:off x="4272345" y="5507080"/>
                <a:ext cx="4395754" cy="618439"/>
              </a:xfrm>
              <a:prstGeom prst="rect">
                <a:avLst/>
              </a:prstGeom>
              <a:noFill/>
            </p:spPr>
            <p:txBody>
              <a:bodyPr wrap="none" rtlCol="0">
                <a:spAutoFit/>
              </a:bodyPr>
              <a:lstStyle/>
              <a:p>
                <a:pPr defTabSz="914400"/>
                <a:endParaRPr lang="en-US" b="1" dirty="0">
                  <a:solidFill>
                    <a:prstClr val="black"/>
                  </a:solidFill>
                  <a:latin typeface="Gill Sans M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72345" y="5507080"/>
                <a:ext cx="4395754" cy="618439"/>
              </a:xfrm>
              <a:prstGeom prst="rect">
                <a:avLst/>
              </a:prstGeom>
              <a:blipFill rotWithShape="1">
                <a:blip r:embed="rId3"/>
                <a:stretch>
                  <a:fillRect/>
                </a:stretch>
              </a:blipFill>
            </p:spPr>
            <p:txBody>
              <a:bodyPr/>
              <a:lstStyle/>
              <a:p>
                <a:r>
                  <a:rPr lang="en-US">
                    <a:noFill/>
                  </a:rPr>
                  <a:t> </a:t>
                </a:r>
              </a:p>
            </p:txBody>
          </p:sp>
        </mc:Fallback>
      </mc:AlternateContent>
      <p:sp>
        <p:nvSpPr>
          <p:cNvPr id="10" name="TextBox 9"/>
          <p:cNvSpPr txBox="1"/>
          <p:nvPr/>
        </p:nvSpPr>
        <p:spPr>
          <a:xfrm>
            <a:off x="6271314" y="6495127"/>
            <a:ext cx="2712474" cy="523220"/>
          </a:xfrm>
          <a:prstGeom prst="rect">
            <a:avLst/>
          </a:prstGeom>
          <a:noFill/>
        </p:spPr>
        <p:txBody>
          <a:bodyPr wrap="none" rtlCol="0">
            <a:spAutoFit/>
          </a:bodyPr>
          <a:lstStyle/>
          <a:p>
            <a:pPr algn="r"/>
            <a:r>
              <a:rPr lang="en-US" sz="1400" dirty="0" smtClean="0"/>
              <a:t>Malek et </a:t>
            </a:r>
            <a:r>
              <a:rPr lang="en-US" sz="1400" dirty="0"/>
              <a:t>al. </a:t>
            </a:r>
            <a:r>
              <a:rPr lang="en-US" sz="1400" dirty="0" smtClean="0"/>
              <a:t>(WRR, in prep.)</a:t>
            </a:r>
            <a:endParaRPr lang="en-US" sz="1400" dirty="0"/>
          </a:p>
          <a:p>
            <a:pPr algn="r"/>
            <a:r>
              <a:rPr lang="en-US" sz="1400" dirty="0" smtClean="0"/>
              <a:t> </a:t>
            </a:r>
            <a:endParaRPr lang="en-US" sz="1400" dirty="0"/>
          </a:p>
        </p:txBody>
      </p:sp>
    </p:spTree>
    <p:extLst>
      <p:ext uri="{BB962C8B-B14F-4D97-AF65-F5344CB8AC3E}">
        <p14:creationId xmlns:p14="http://schemas.microsoft.com/office/powerpoint/2010/main" val="761100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Uncertainties</a:t>
            </a:r>
            <a:br>
              <a:rPr lang="en-US" dirty="0" smtClean="0"/>
            </a:br>
            <a:r>
              <a:rPr lang="en-US" dirty="0" smtClean="0"/>
              <a:t>and Data Gaps (not comprehensive)</a:t>
            </a:r>
            <a:endParaRPr lang="en-US" dirty="0"/>
          </a:p>
        </p:txBody>
      </p:sp>
      <p:sp>
        <p:nvSpPr>
          <p:cNvPr id="3" name="Content Placeholder 2"/>
          <p:cNvSpPr>
            <a:spLocks noGrp="1"/>
          </p:cNvSpPr>
          <p:nvPr>
            <p:ph idx="1"/>
          </p:nvPr>
        </p:nvSpPr>
        <p:spPr>
          <a:xfrm>
            <a:off x="292319" y="1720522"/>
            <a:ext cx="7886700" cy="4351338"/>
          </a:xfrm>
        </p:spPr>
        <p:txBody>
          <a:bodyPr>
            <a:normAutofit lnSpcReduction="10000"/>
          </a:bodyPr>
          <a:lstStyle/>
          <a:p>
            <a:pPr marL="0" indent="0">
              <a:buNone/>
            </a:pPr>
            <a:r>
              <a:rPr lang="en-US" sz="2200" dirty="0" smtClean="0">
                <a:solidFill>
                  <a:schemeClr val="tx2"/>
                </a:solidFill>
              </a:rPr>
              <a:t>Current Conditions</a:t>
            </a:r>
          </a:p>
          <a:p>
            <a:r>
              <a:rPr lang="en-US" sz="2200" dirty="0" smtClean="0"/>
              <a:t>Extent of current double and cover cropping</a:t>
            </a:r>
          </a:p>
          <a:p>
            <a:r>
              <a:rPr lang="en-US" sz="2200" dirty="0" smtClean="0"/>
              <a:t>Limitations with water rights information; not all categories of water rights were modeled</a:t>
            </a:r>
          </a:p>
          <a:p>
            <a:r>
              <a:rPr lang="en-US" sz="2200" dirty="0" smtClean="0"/>
              <a:t>Treatment of areas with declining groundwater levels</a:t>
            </a:r>
          </a:p>
          <a:p>
            <a:pPr marL="0" indent="0">
              <a:buNone/>
            </a:pPr>
            <a:r>
              <a:rPr lang="en-US" sz="2200" dirty="0" smtClean="0">
                <a:solidFill>
                  <a:schemeClr val="tx2"/>
                </a:solidFill>
              </a:rPr>
              <a:t>Future Conditions</a:t>
            </a:r>
          </a:p>
          <a:p>
            <a:r>
              <a:rPr lang="en-US" sz="2200" dirty="0" smtClean="0"/>
              <a:t>Response of crops to CO</a:t>
            </a:r>
            <a:r>
              <a:rPr lang="en-US" sz="2200" baseline="-25000" dirty="0" smtClean="0"/>
              <a:t>2</a:t>
            </a:r>
            <a:r>
              <a:rPr lang="en-US" sz="2200" dirty="0" smtClean="0"/>
              <a:t> fertilization, esp. tree fruit</a:t>
            </a:r>
          </a:p>
          <a:p>
            <a:r>
              <a:rPr lang="en-US" sz="2200" dirty="0" smtClean="0"/>
              <a:t>New water rights being granted – expansion of irrigated extent</a:t>
            </a:r>
          </a:p>
          <a:p>
            <a:r>
              <a:rPr lang="en-US" sz="2200" dirty="0"/>
              <a:t>Future areas with declining groundwater </a:t>
            </a:r>
            <a:r>
              <a:rPr lang="en-US" sz="2200" dirty="0" smtClean="0"/>
              <a:t>levels</a:t>
            </a:r>
          </a:p>
          <a:p>
            <a:r>
              <a:rPr lang="en-US" sz="2200" dirty="0" smtClean="0"/>
              <a:t>Adaptive actions that may either alleviate or exacerbate water constraints</a:t>
            </a:r>
          </a:p>
        </p:txBody>
      </p:sp>
    </p:spTree>
    <p:extLst>
      <p:ext uri="{BB962C8B-B14F-4D97-AF65-F5344CB8AC3E}">
        <p14:creationId xmlns:p14="http://schemas.microsoft.com/office/powerpoint/2010/main" val="69455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Impacts</a:t>
            </a:r>
            <a:endParaRPr lang="en-US" dirty="0"/>
          </a:p>
        </p:txBody>
      </p:sp>
      <p:sp>
        <p:nvSpPr>
          <p:cNvPr id="3" name="Content Placeholder 2"/>
          <p:cNvSpPr>
            <a:spLocks noGrp="1"/>
          </p:cNvSpPr>
          <p:nvPr>
            <p:ph idx="1"/>
          </p:nvPr>
        </p:nvSpPr>
        <p:spPr>
          <a:xfrm>
            <a:off x="304800" y="1447800"/>
            <a:ext cx="8686800" cy="4530725"/>
          </a:xfrm>
        </p:spPr>
        <p:txBody>
          <a:bodyPr>
            <a:noAutofit/>
          </a:bodyPr>
          <a:lstStyle/>
          <a:p>
            <a:r>
              <a:rPr lang="en-US" sz="2400" i="1" dirty="0" smtClean="0">
                <a:solidFill>
                  <a:schemeClr val="tx1"/>
                </a:solidFill>
              </a:rPr>
              <a:t>Climate Change: </a:t>
            </a:r>
            <a:r>
              <a:rPr lang="en-US" sz="2400" dirty="0" smtClean="0"/>
              <a:t>Climate change is associated with warming, changes in precipitation seasonality, changes in the frequency of extreme events, and increases in CO</a:t>
            </a:r>
            <a:r>
              <a:rPr lang="en-US" sz="2400" baseline="-25000" dirty="0" smtClean="0"/>
              <a:t>2</a:t>
            </a:r>
          </a:p>
          <a:p>
            <a:r>
              <a:rPr lang="en-US" sz="2400" i="1" dirty="0" smtClean="0">
                <a:solidFill>
                  <a:schemeClr val="tx1"/>
                </a:solidFill>
              </a:rPr>
              <a:t>Water Supply: </a:t>
            </a:r>
            <a:r>
              <a:rPr lang="en-US" sz="2400" dirty="0" smtClean="0"/>
              <a:t>While changes in annual water availability is uncertain, availability will decrease during the later stages of the growing season without adequate reservoir storage</a:t>
            </a:r>
          </a:p>
          <a:p>
            <a:r>
              <a:rPr lang="en-US" sz="2400" i="1" dirty="0" smtClean="0">
                <a:solidFill>
                  <a:schemeClr val="tx1"/>
                </a:solidFill>
              </a:rPr>
              <a:t>Water Demand: </a:t>
            </a:r>
            <a:r>
              <a:rPr lang="en-US" sz="2400" dirty="0" smtClean="0"/>
              <a:t>Irrigation water demand may increase or decrease depending on producer actions taken; it will also shift earlier in the growing season</a:t>
            </a:r>
          </a:p>
          <a:p>
            <a:r>
              <a:rPr lang="en-US" sz="2400" i="1" dirty="0" smtClean="0">
                <a:solidFill>
                  <a:schemeClr val="tx1"/>
                </a:solidFill>
              </a:rPr>
              <a:t>Uncertainties</a:t>
            </a:r>
            <a:r>
              <a:rPr lang="en-US" sz="2400" i="1" dirty="0" smtClean="0">
                <a:solidFill>
                  <a:schemeClr val="tx1"/>
                </a:solidFill>
              </a:rPr>
              <a:t>: </a:t>
            </a:r>
            <a:r>
              <a:rPr lang="en-US" sz="2400" dirty="0" smtClean="0"/>
              <a:t>Adaptation actions may alleviate impacts for some users at the expense of other users</a:t>
            </a:r>
          </a:p>
          <a:p>
            <a:endParaRPr lang="en-US" sz="2400" dirty="0" smtClean="0"/>
          </a:p>
          <a:p>
            <a:pPr lvl="1"/>
            <a:endParaRPr lang="en-US" dirty="0" smtClean="0"/>
          </a:p>
          <a:p>
            <a:pPr lvl="1"/>
            <a:endParaRPr lang="en-US" dirty="0"/>
          </a:p>
        </p:txBody>
      </p:sp>
    </p:spTree>
    <p:extLst>
      <p:ext uri="{BB962C8B-B14F-4D97-AF65-F5344CB8AC3E}">
        <p14:creationId xmlns:p14="http://schemas.microsoft.com/office/powerpoint/2010/main" val="57658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7481"/>
          <a:stretch/>
        </p:blipFill>
        <p:spPr>
          <a:xfrm>
            <a:off x="0" y="1405718"/>
            <a:ext cx="9144000" cy="5030337"/>
          </a:xfrm>
          <a:prstGeom prst="rect">
            <a:avLst/>
          </a:prstGeom>
        </p:spPr>
      </p:pic>
      <p:sp>
        <p:nvSpPr>
          <p:cNvPr id="12" name="Title 1"/>
          <p:cNvSpPr txBox="1">
            <a:spLocks/>
          </p:cNvSpPr>
          <p:nvPr/>
        </p:nvSpPr>
        <p:spPr>
          <a:xfrm>
            <a:off x="2057898" y="436409"/>
            <a:ext cx="5943380" cy="11993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Franklin Gothic Demi" panose="020B0703020102020204" pitchFamily="34" charset="0"/>
              </a:rPr>
              <a:t>Questions?</a:t>
            </a:r>
          </a:p>
        </p:txBody>
      </p:sp>
    </p:spTree>
    <p:extLst>
      <p:ext uri="{BB962C8B-B14F-4D97-AF65-F5344CB8AC3E}">
        <p14:creationId xmlns:p14="http://schemas.microsoft.com/office/powerpoint/2010/main" val="2254611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Forecast: Summary of Water Demand Results</a:t>
            </a:r>
            <a:endParaRPr lang="en-US" dirty="0"/>
          </a:p>
        </p:txBody>
      </p:sp>
      <p:graphicFrame>
        <p:nvGraphicFramePr>
          <p:cNvPr id="6" name="Table 5"/>
          <p:cNvGraphicFramePr>
            <a:graphicFrameLocks noGrp="1"/>
          </p:cNvGraphicFramePr>
          <p:nvPr>
            <p:extLst/>
          </p:nvPr>
        </p:nvGraphicFramePr>
        <p:xfrm>
          <a:off x="269010" y="1350825"/>
          <a:ext cx="8375812" cy="4629150"/>
        </p:xfrm>
        <a:graphic>
          <a:graphicData uri="http://schemas.openxmlformats.org/drawingml/2006/table">
            <a:tbl>
              <a:tblPr firstRow="1" bandRow="1">
                <a:tableStyleId>{22838BEF-8BB2-4498-84A7-C5851F593DF1}</a:tableStyleId>
              </a:tblPr>
              <a:tblGrid>
                <a:gridCol w="5577195">
                  <a:extLst>
                    <a:ext uri="{9D8B030D-6E8A-4147-A177-3AD203B41FA5}">
                      <a16:colId xmlns:a16="http://schemas.microsoft.com/office/drawing/2014/main" val="1230433007"/>
                    </a:ext>
                  </a:extLst>
                </a:gridCol>
                <a:gridCol w="2798617">
                  <a:extLst>
                    <a:ext uri="{9D8B030D-6E8A-4147-A177-3AD203B41FA5}">
                      <a16:colId xmlns:a16="http://schemas.microsoft.com/office/drawing/2014/main" val="2608009537"/>
                    </a:ext>
                  </a:extLst>
                </a:gridCol>
              </a:tblGrid>
              <a:tr h="78345">
                <a:tc>
                  <a:txBody>
                    <a:bodyPr/>
                    <a:lstStyle/>
                    <a:p>
                      <a:pPr algn="l" fontAlgn="b"/>
                      <a:r>
                        <a:rPr lang="en-US" sz="2000" u="none" strike="noStrike" dirty="0">
                          <a:effectLst/>
                        </a:rPr>
                        <a:t>Water Use or Need</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000" u="none" strike="noStrike" dirty="0">
                          <a:effectLst/>
                        </a:rPr>
                        <a:t>Estimated </a:t>
                      </a:r>
                      <a:r>
                        <a:rPr lang="en-US" sz="2000" u="none" strike="noStrike" dirty="0" smtClean="0">
                          <a:effectLst/>
                        </a:rPr>
                        <a:t>Volume (AF) </a:t>
                      </a:r>
                    </a:p>
                    <a:p>
                      <a:pPr algn="ctr" fontAlgn="b"/>
                      <a:r>
                        <a:rPr lang="en-US" sz="2000" u="none" strike="noStrike" dirty="0" smtClean="0">
                          <a:effectLst/>
                        </a:rPr>
                        <a:t>(average of climate scenarios)</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2467595080"/>
                  </a:ext>
                </a:extLst>
              </a:tr>
              <a:tr h="281216">
                <a:tc>
                  <a:txBody>
                    <a:bodyPr/>
                    <a:lstStyle/>
                    <a:p>
                      <a:pPr algn="l" fontAlgn="b"/>
                      <a:r>
                        <a:rPr lang="en-US" sz="2000" u="none" strike="noStrike" dirty="0">
                          <a:effectLst/>
                        </a:rPr>
                        <a:t>Projected changes </a:t>
                      </a:r>
                      <a:r>
                        <a:rPr lang="en-US" sz="2000" u="none" strike="noStrike" dirty="0" smtClean="0">
                          <a:effectLst/>
                        </a:rPr>
                        <a:t>in Eastern WA </a:t>
                      </a:r>
                      <a:r>
                        <a:rPr lang="en-US" sz="2000" u="none" strike="noStrike" dirty="0">
                          <a:effectLst/>
                        </a:rPr>
                        <a:t>Agricultural Demand by </a:t>
                      </a:r>
                      <a:r>
                        <a:rPr lang="en-US" sz="2000" u="none" strike="noStrike" dirty="0" smtClean="0">
                          <a:effectLst/>
                        </a:rPr>
                        <a:t>2035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r>
                        <a:rPr lang="en-US" sz="2000" u="none" strike="noStrike" dirty="0" smtClean="0">
                          <a:effectLst/>
                        </a:rPr>
                        <a:t>-332,837 to -250,027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3615643"/>
                  </a:ext>
                </a:extLst>
              </a:tr>
              <a:tr h="431074">
                <a:tc>
                  <a:txBody>
                    <a:bodyPr/>
                    <a:lstStyle/>
                    <a:p>
                      <a:pPr algn="l" fontAlgn="b"/>
                      <a:r>
                        <a:rPr lang="en-US" sz="2000" b="0" i="0" u="none" strike="noStrike" dirty="0" smtClean="0">
                          <a:solidFill>
                            <a:srgbClr val="000000"/>
                          </a:solidFill>
                          <a:effectLst/>
                          <a:latin typeface="Calibri" panose="020F0502020204030204" pitchFamily="34" charset="0"/>
                        </a:rPr>
                        <a:t>Projected changes in Agricultural Demand by 2035 with 10% Double Cropping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smtClean="0">
                          <a:solidFill>
                            <a:srgbClr val="000000"/>
                          </a:solidFill>
                          <a:effectLst/>
                          <a:latin typeface="Calibri" panose="020F0502020204030204" pitchFamily="34" charset="0"/>
                        </a:rPr>
                        <a:t>-272,837 to -130,027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9623438"/>
                  </a:ext>
                </a:extLst>
              </a:tr>
              <a:tr h="469446">
                <a:tc>
                  <a:txBody>
                    <a:bodyPr/>
                    <a:lstStyle/>
                    <a:p>
                      <a:pPr algn="l" fontAlgn="b"/>
                      <a:r>
                        <a:rPr lang="en-US" sz="2000" b="0" i="0" u="none" strike="noStrike" dirty="0" smtClean="0">
                          <a:solidFill>
                            <a:srgbClr val="000000"/>
                          </a:solidFill>
                          <a:effectLst/>
                          <a:latin typeface="Calibri" panose="020F0502020204030204" pitchFamily="34" charset="0"/>
                        </a:rPr>
                        <a:t>Projected changes in Agricultural Demand by 2035 with 10% Double Cropping and Planned Water Supply Projects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27,163 to 169,973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686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Projected changes in Eastern</a:t>
                      </a:r>
                      <a:r>
                        <a:rPr lang="en-US" sz="2000" u="none" strike="noStrike" baseline="0" dirty="0" smtClean="0">
                          <a:effectLst/>
                        </a:rPr>
                        <a:t> WA </a:t>
                      </a:r>
                      <a:r>
                        <a:rPr lang="en-US" sz="2000" u="none" strike="noStrike" dirty="0" smtClean="0">
                          <a:effectLst/>
                        </a:rPr>
                        <a:t>Municipal and Domestic Demand (including municipally-supplied commercial) by 2035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80,000</a:t>
                      </a:r>
                      <a:endParaRPr lang="en-US" sz="2000" b="0" i="0" u="none" strike="noStrike" dirty="0" smtClean="0">
                        <a:solidFill>
                          <a:srgbClr val="000000"/>
                        </a:solidFill>
                        <a:effectLst/>
                        <a:latin typeface="Calibri" panose="020F0502020204030204" pitchFamily="34" charset="0"/>
                      </a:endParaRPr>
                    </a:p>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3493">
                <a:tc>
                  <a:txBody>
                    <a:bodyPr/>
                    <a:lstStyle/>
                    <a:p>
                      <a:pPr algn="l" fontAlgn="b"/>
                      <a:r>
                        <a:rPr lang="en-US" sz="2000" u="none" strike="noStrike" dirty="0">
                          <a:effectLst/>
                        </a:rPr>
                        <a:t>Projected changes in </a:t>
                      </a:r>
                      <a:r>
                        <a:rPr lang="en-US" sz="2000" u="none" strike="noStrike" dirty="0" smtClean="0">
                          <a:effectLst/>
                        </a:rPr>
                        <a:t>CRB Hydropower </a:t>
                      </a:r>
                      <a:r>
                        <a:rPr lang="en-US" sz="2000" u="none" strike="noStrike" dirty="0">
                          <a:effectLst/>
                        </a:rPr>
                        <a:t>Demand by </a:t>
                      </a:r>
                      <a:r>
                        <a:rPr lang="en-US" sz="2000" u="none" strike="noStrike" dirty="0" smtClean="0">
                          <a:effectLst/>
                        </a:rPr>
                        <a:t>2035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35,000 to 75,000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0092758"/>
                  </a:ext>
                </a:extLst>
              </a:tr>
            </a:tbl>
          </a:graphicData>
        </a:graphic>
      </p:graphicFrame>
    </p:spTree>
    <p:extLst>
      <p:ext uri="{BB962C8B-B14F-4D97-AF65-F5344CB8AC3E}">
        <p14:creationId xmlns:p14="http://schemas.microsoft.com/office/powerpoint/2010/main" val="216299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418" y="279400"/>
            <a:ext cx="8229600" cy="1143000"/>
          </a:xfrm>
        </p:spPr>
        <p:txBody>
          <a:bodyPr>
            <a:normAutofit/>
          </a:bodyPr>
          <a:lstStyle/>
          <a:p>
            <a:r>
              <a:rPr lang="en-US" sz="4000" dirty="0" smtClean="0"/>
              <a:t>Background</a:t>
            </a:r>
            <a:endParaRPr lang="en-US" sz="4000" dirty="0"/>
          </a:p>
        </p:txBody>
      </p:sp>
      <p:sp>
        <p:nvSpPr>
          <p:cNvPr id="3" name="Content Placeholder 2"/>
          <p:cNvSpPr>
            <a:spLocks noGrp="1"/>
          </p:cNvSpPr>
          <p:nvPr>
            <p:ph sz="quarter" idx="1"/>
          </p:nvPr>
        </p:nvSpPr>
        <p:spPr>
          <a:xfrm>
            <a:off x="173182" y="1492883"/>
            <a:ext cx="4724400" cy="5257800"/>
          </a:xfrm>
        </p:spPr>
        <p:txBody>
          <a:bodyPr>
            <a:normAutofit fontScale="92500" lnSpcReduction="10000"/>
          </a:bodyPr>
          <a:lstStyle/>
          <a:p>
            <a:r>
              <a:rPr lang="en-US" sz="2400" dirty="0" smtClean="0"/>
              <a:t>Every 5 years, the Washington State Department of Ecology’s Office of the Columbia River (OCR) is required to submit a long-term (20-year) water supply and demand forecast to the State Legislature</a:t>
            </a:r>
          </a:p>
          <a:p>
            <a:endParaRPr lang="en-US" sz="2400" dirty="0" smtClean="0"/>
          </a:p>
          <a:p>
            <a:r>
              <a:rPr lang="en-US" sz="2400" dirty="0" smtClean="0"/>
              <a:t>Washington State University (WSU) was assigned to develop the forecast for water supply and out-of-stream demand</a:t>
            </a:r>
          </a:p>
          <a:p>
            <a:endParaRPr lang="en-US" sz="2400" dirty="0"/>
          </a:p>
          <a:p>
            <a:r>
              <a:rPr lang="en-US" sz="2400" dirty="0"/>
              <a:t>The forecast  helps improve understanding of where additional water supply is most critically needed, now and in the </a:t>
            </a:r>
            <a:r>
              <a:rPr lang="en-US" sz="2400" dirty="0" smtClean="0"/>
              <a:t>future</a:t>
            </a:r>
          </a:p>
          <a:p>
            <a:pPr>
              <a:buNone/>
            </a:pPr>
            <a:endParaRPr lang="en-US" sz="2400" dirty="0" smtClean="0"/>
          </a:p>
          <a:p>
            <a:pPr>
              <a:buNone/>
            </a:pPr>
            <a:endParaRPr lang="en-US" sz="2400" dirty="0" smtClean="0"/>
          </a:p>
        </p:txBody>
      </p:sp>
      <p:pic>
        <p:nvPicPr>
          <p:cNvPr id="4" name="Picture 3"/>
          <p:cNvPicPr>
            <a:picLocks noChangeAspect="1"/>
          </p:cNvPicPr>
          <p:nvPr/>
        </p:nvPicPr>
        <p:blipFill rotWithShape="1">
          <a:blip r:embed="rId3"/>
          <a:srcRect l="32083" t="12222" r="30833" b="4074"/>
          <a:stretch/>
        </p:blipFill>
        <p:spPr>
          <a:xfrm>
            <a:off x="5029200" y="1627632"/>
            <a:ext cx="3928840" cy="4988303"/>
          </a:xfrm>
          <a:prstGeom prst="rect">
            <a:avLst/>
          </a:prstGeom>
        </p:spPr>
      </p:pic>
    </p:spTree>
    <p:extLst>
      <p:ext uri="{BB962C8B-B14F-4D97-AF65-F5344CB8AC3E}">
        <p14:creationId xmlns:p14="http://schemas.microsoft.com/office/powerpoint/2010/main" val="1731597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682" t="17037" r="21775" b="6753"/>
          <a:stretch/>
        </p:blipFill>
        <p:spPr>
          <a:xfrm>
            <a:off x="0" y="-1"/>
            <a:ext cx="9144000" cy="7053943"/>
          </a:xfrm>
          <a:prstGeom prst="rect">
            <a:avLst/>
          </a:prstGeom>
        </p:spPr>
      </p:pic>
    </p:spTree>
    <p:extLst>
      <p:ext uri="{BB962C8B-B14F-4D97-AF65-F5344CB8AC3E}">
        <p14:creationId xmlns:p14="http://schemas.microsoft.com/office/powerpoint/2010/main" val="384449686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a:t>
            </a:r>
            <a:r>
              <a:rPr lang="en-US" dirty="0" smtClean="0"/>
              <a:t>for </a:t>
            </a:r>
            <a:r>
              <a:rPr lang="en-US" dirty="0" smtClean="0"/>
              <a:t>the 2016 Forecast</a:t>
            </a:r>
            <a:endParaRPr lang="en-US" dirty="0"/>
          </a:p>
        </p:txBody>
      </p:sp>
      <p:sp>
        <p:nvSpPr>
          <p:cNvPr id="3" name="Content Placeholder 2"/>
          <p:cNvSpPr>
            <a:spLocks noGrp="1"/>
          </p:cNvSpPr>
          <p:nvPr>
            <p:ph idx="1"/>
          </p:nvPr>
        </p:nvSpPr>
        <p:spPr>
          <a:xfrm>
            <a:off x="578068" y="1776248"/>
            <a:ext cx="8066753" cy="4460802"/>
          </a:xfrm>
        </p:spPr>
        <p:txBody>
          <a:bodyPr>
            <a:noAutofit/>
          </a:bodyPr>
          <a:lstStyle/>
          <a:p>
            <a:pPr>
              <a:spcAft>
                <a:spcPts val="1200"/>
              </a:spcAft>
              <a:buSzPct val="100000"/>
            </a:pPr>
            <a:r>
              <a:rPr lang="en-US" dirty="0"/>
              <a:t>Forecast through 2035</a:t>
            </a:r>
          </a:p>
          <a:p>
            <a:pPr>
              <a:spcAft>
                <a:spcPts val="1200"/>
              </a:spcAft>
              <a:buSzPct val="100000"/>
            </a:pPr>
            <a:r>
              <a:rPr lang="en-US" dirty="0" smtClean="0"/>
              <a:t>Improved </a:t>
            </a:r>
            <a:r>
              <a:rPr lang="en-US" dirty="0"/>
              <a:t>hydrology, cropping models, consumptive loss </a:t>
            </a:r>
            <a:r>
              <a:rPr lang="en-US" dirty="0" smtClean="0"/>
              <a:t>simulation</a:t>
            </a:r>
          </a:p>
          <a:p>
            <a:pPr>
              <a:spcAft>
                <a:spcPts val="1200"/>
              </a:spcAft>
              <a:buSzPct val="100000"/>
            </a:pPr>
            <a:r>
              <a:rPr lang="en-US" dirty="0" smtClean="0"/>
              <a:t>Utilized improved WSDA cropping data</a:t>
            </a:r>
            <a:endParaRPr lang="en-US" dirty="0"/>
          </a:p>
          <a:p>
            <a:pPr>
              <a:spcAft>
                <a:spcPts val="1200"/>
              </a:spcAft>
              <a:buSzPct val="100000"/>
            </a:pPr>
            <a:r>
              <a:rPr lang="en-US" dirty="0" smtClean="0"/>
              <a:t>Utilized </a:t>
            </a:r>
            <a:r>
              <a:rPr lang="en-US" dirty="0"/>
              <a:t>improved climate change projections</a:t>
            </a:r>
          </a:p>
          <a:p>
            <a:pPr>
              <a:spcAft>
                <a:spcPts val="1200"/>
              </a:spcAft>
              <a:buSzPct val="100000"/>
            </a:pPr>
            <a:r>
              <a:rPr lang="en-US" dirty="0"/>
              <a:t>Improvements in ability to capture water rights curtailment and Yakima Basin </a:t>
            </a:r>
            <a:r>
              <a:rPr lang="en-US" dirty="0" smtClean="0"/>
              <a:t>pro-rationing</a:t>
            </a:r>
            <a:endParaRPr lang="en-US" dirty="0"/>
          </a:p>
        </p:txBody>
      </p:sp>
    </p:spTree>
    <p:extLst>
      <p:ext uri="{BB962C8B-B14F-4D97-AF65-F5344CB8AC3E}">
        <p14:creationId xmlns:p14="http://schemas.microsoft.com/office/powerpoint/2010/main" val="1569862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0057" y="971550"/>
            <a:ext cx="6637564" cy="584775"/>
          </a:xfrm>
          <a:prstGeom prst="rect">
            <a:avLst/>
          </a:prstGeom>
          <a:noFill/>
        </p:spPr>
        <p:txBody>
          <a:bodyPr wrap="square" rtlCol="0">
            <a:spAutoFit/>
          </a:bodyPr>
          <a:lstStyle/>
          <a:p>
            <a:r>
              <a:rPr lang="en-US" sz="3200" dirty="0" smtClean="0">
                <a:solidFill>
                  <a:schemeClr val="bg1"/>
                </a:solidFill>
                <a:latin typeface="Franklin Gothic Demi" panose="020B0703020102020204" pitchFamily="34" charset="0"/>
              </a:rPr>
              <a:t>Approach</a:t>
            </a:r>
            <a:endParaRPr lang="en-US" sz="3200" dirty="0">
              <a:solidFill>
                <a:schemeClr val="bg1"/>
              </a:solidFill>
              <a:latin typeface="Franklin Gothic Demi" panose="020B0703020102020204" pitchFamily="34" charset="0"/>
            </a:endParaRPr>
          </a:p>
        </p:txBody>
      </p:sp>
      <p:sp>
        <p:nvSpPr>
          <p:cNvPr id="6" name="TextBox 5"/>
          <p:cNvSpPr txBox="1"/>
          <p:nvPr/>
        </p:nvSpPr>
        <p:spPr>
          <a:xfrm>
            <a:off x="484907" y="3537528"/>
            <a:ext cx="7641677" cy="2677656"/>
          </a:xfrm>
          <a:prstGeom prst="rect">
            <a:avLst/>
          </a:prstGeom>
          <a:noFill/>
        </p:spPr>
        <p:txBody>
          <a:bodyPr wrap="square" rtlCol="0">
            <a:spAutoFit/>
          </a:bodyPr>
          <a:lstStyle/>
          <a:p>
            <a:pPr marL="514350" indent="-514350">
              <a:buAutoNum type="arabicPeriod"/>
            </a:pPr>
            <a:r>
              <a:rPr lang="en-US" sz="2800" b="1" dirty="0" smtClean="0">
                <a:solidFill>
                  <a:srgbClr val="1B75BC"/>
                </a:solidFill>
              </a:rPr>
              <a:t>Biophysical </a:t>
            </a:r>
            <a:r>
              <a:rPr lang="en-US" sz="2800" b="1" dirty="0" smtClean="0">
                <a:solidFill>
                  <a:srgbClr val="1B75BC"/>
                </a:solidFill>
              </a:rPr>
              <a:t>Modeling  of Water Supply and Irrigation Demand</a:t>
            </a:r>
          </a:p>
          <a:p>
            <a:pPr marL="514350" indent="-514350">
              <a:buAutoNum type="arabicPeriod"/>
            </a:pPr>
            <a:r>
              <a:rPr lang="en-US" sz="2800" b="1" dirty="0" smtClean="0">
                <a:solidFill>
                  <a:srgbClr val="1B75BC"/>
                </a:solidFill>
              </a:rPr>
              <a:t>Economic Modeling of Future Crop Mix</a:t>
            </a:r>
          </a:p>
          <a:p>
            <a:pPr marL="514350" indent="-514350">
              <a:buAutoNum type="arabicPeriod"/>
            </a:pPr>
            <a:r>
              <a:rPr lang="en-US" sz="2800" b="1" dirty="0" smtClean="0">
                <a:solidFill>
                  <a:srgbClr val="1B75BC"/>
                </a:solidFill>
              </a:rPr>
              <a:t>Municipal Demand</a:t>
            </a:r>
          </a:p>
          <a:p>
            <a:pPr marL="514350" indent="-514350">
              <a:buAutoNum type="arabicPeriod"/>
            </a:pPr>
            <a:r>
              <a:rPr lang="en-US" sz="2800" b="1" dirty="0" smtClean="0">
                <a:solidFill>
                  <a:srgbClr val="1B75BC"/>
                </a:solidFill>
              </a:rPr>
              <a:t>Hydropower Demand</a:t>
            </a:r>
          </a:p>
          <a:p>
            <a:pPr marL="514350" indent="-514350">
              <a:buAutoNum type="arabicPeriod"/>
            </a:pPr>
            <a:endParaRPr lang="en-US" sz="2800" b="1" dirty="0">
              <a:solidFill>
                <a:srgbClr val="1B75BC"/>
              </a:solidFill>
            </a:endParaRPr>
          </a:p>
        </p:txBody>
      </p:sp>
      <p:sp>
        <p:nvSpPr>
          <p:cNvPr id="4" name="Up Arrow 3"/>
          <p:cNvSpPr/>
          <p:nvPr/>
        </p:nvSpPr>
        <p:spPr>
          <a:xfrm>
            <a:off x="7730836" y="3315855"/>
            <a:ext cx="395748" cy="2636677"/>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5" name="TextBox 4"/>
          <p:cNvSpPr txBox="1"/>
          <p:nvPr/>
        </p:nvSpPr>
        <p:spPr>
          <a:xfrm>
            <a:off x="8126584" y="3537528"/>
            <a:ext cx="738664" cy="2331876"/>
          </a:xfrm>
          <a:prstGeom prst="rect">
            <a:avLst/>
          </a:prstGeom>
          <a:noFill/>
        </p:spPr>
        <p:txBody>
          <a:bodyPr vert="vert270" wrap="square" rtlCol="0">
            <a:spAutoFit/>
          </a:bodyPr>
          <a:lstStyle/>
          <a:p>
            <a:r>
              <a:rPr lang="en-US" sz="3600" dirty="0" smtClean="0">
                <a:solidFill>
                  <a:schemeClr val="accent1">
                    <a:lumMod val="50000"/>
                  </a:schemeClr>
                </a:solidFill>
              </a:rPr>
              <a:t>Complexity</a:t>
            </a:r>
            <a:endParaRPr lang="en-US" sz="3600" dirty="0">
              <a:solidFill>
                <a:schemeClr val="accent1">
                  <a:lumMod val="50000"/>
                </a:schemeClr>
              </a:solidFill>
            </a:endParaRPr>
          </a:p>
        </p:txBody>
      </p:sp>
    </p:spTree>
    <p:extLst>
      <p:ext uri="{BB962C8B-B14F-4D97-AF65-F5344CB8AC3E}">
        <p14:creationId xmlns:p14="http://schemas.microsoft.com/office/powerpoint/2010/main" val="81100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Biophysical Modeling:</a:t>
            </a:r>
            <a:br>
              <a:rPr lang="en-US" dirty="0" smtClean="0"/>
            </a:br>
            <a:r>
              <a:rPr lang="en-US" dirty="0" smtClean="0"/>
              <a:t>Overview of Framework</a:t>
            </a:r>
            <a:endParaRPr lang="en-US" dirty="0"/>
          </a:p>
        </p:txBody>
      </p:sp>
      <p:sp>
        <p:nvSpPr>
          <p:cNvPr id="3" name="TextBox 2"/>
          <p:cNvSpPr txBox="1"/>
          <p:nvPr/>
        </p:nvSpPr>
        <p:spPr>
          <a:xfrm>
            <a:off x="6057900" y="4631174"/>
            <a:ext cx="2199705" cy="369332"/>
          </a:xfrm>
          <a:prstGeom prst="rect">
            <a:avLst/>
          </a:prstGeom>
          <a:noFill/>
        </p:spPr>
        <p:txBody>
          <a:bodyPr wrap="none" rtlCol="0">
            <a:spAutoFit/>
          </a:bodyPr>
          <a:lstStyle/>
          <a:p>
            <a:pPr algn="ctr"/>
            <a:r>
              <a:rPr lang="en-US" b="1" dirty="0" smtClean="0">
                <a:solidFill>
                  <a:srgbClr val="36BA84"/>
                </a:solidFill>
              </a:rPr>
              <a:t>or Yakima-</a:t>
            </a:r>
            <a:r>
              <a:rPr lang="en-US" b="1" dirty="0" err="1" smtClean="0">
                <a:solidFill>
                  <a:srgbClr val="36BA84"/>
                </a:solidFill>
              </a:rPr>
              <a:t>RiverWare</a:t>
            </a:r>
            <a:endParaRPr lang="en-US" b="1" dirty="0">
              <a:solidFill>
                <a:srgbClr val="36BA84"/>
              </a:solidFill>
            </a:endParaRPr>
          </a:p>
        </p:txBody>
      </p:sp>
      <p:grpSp>
        <p:nvGrpSpPr>
          <p:cNvPr id="26" name="Group 21"/>
          <p:cNvGrpSpPr/>
          <p:nvPr/>
        </p:nvGrpSpPr>
        <p:grpSpPr>
          <a:xfrm>
            <a:off x="1104900" y="1767840"/>
            <a:ext cx="5791200" cy="4629329"/>
            <a:chOff x="1371600" y="990600"/>
            <a:chExt cx="5791200" cy="4629329"/>
          </a:xfrm>
        </p:grpSpPr>
        <p:pic>
          <p:nvPicPr>
            <p:cNvPr id="27" name="Picture 17"/>
            <p:cNvPicPr>
              <a:picLocks noChangeAspect="1" noChangeArrowheads="1"/>
            </p:cNvPicPr>
            <p:nvPr/>
          </p:nvPicPr>
          <p:blipFill>
            <a:blip r:embed="rId3" cstate="print"/>
            <a:srcRect l="4687" r="51563" b="43750"/>
            <a:stretch>
              <a:fillRect/>
            </a:stretch>
          </p:blipFill>
          <p:spPr bwMode="auto">
            <a:xfrm>
              <a:off x="5943600" y="2667000"/>
              <a:ext cx="1219200" cy="1175657"/>
            </a:xfrm>
            <a:prstGeom prst="rect">
              <a:avLst/>
            </a:prstGeom>
            <a:noFill/>
            <a:ln w="9525">
              <a:noFill/>
              <a:miter lim="800000"/>
              <a:headEnd/>
              <a:tailEnd/>
            </a:ln>
            <a:effectLst/>
          </p:spPr>
        </p:pic>
        <p:pic>
          <p:nvPicPr>
            <p:cNvPr id="28" name="Picture 19"/>
            <p:cNvPicPr>
              <a:picLocks noChangeAspect="1" noChangeArrowheads="1"/>
            </p:cNvPicPr>
            <p:nvPr/>
          </p:nvPicPr>
          <p:blipFill>
            <a:blip r:embed="rId4" cstate="print"/>
            <a:srcRect r="62500" b="62500"/>
            <a:stretch>
              <a:fillRect/>
            </a:stretch>
          </p:blipFill>
          <p:spPr bwMode="auto">
            <a:xfrm>
              <a:off x="4038600" y="2819400"/>
              <a:ext cx="1828800" cy="1371600"/>
            </a:xfrm>
            <a:prstGeom prst="rect">
              <a:avLst/>
            </a:prstGeom>
            <a:noFill/>
            <a:ln w="9525">
              <a:noFill/>
              <a:miter lim="800000"/>
              <a:headEnd/>
              <a:tailEnd/>
            </a:ln>
            <a:effectLst/>
          </p:spPr>
        </p:pic>
        <p:pic>
          <p:nvPicPr>
            <p:cNvPr id="29" name="Picture 16"/>
            <p:cNvPicPr>
              <a:picLocks noChangeAspect="1" noChangeArrowheads="1"/>
            </p:cNvPicPr>
            <p:nvPr/>
          </p:nvPicPr>
          <p:blipFill>
            <a:blip r:embed="rId5" cstate="print"/>
            <a:srcRect r="73438" b="59111"/>
            <a:stretch>
              <a:fillRect/>
            </a:stretch>
          </p:blipFill>
          <p:spPr bwMode="auto">
            <a:xfrm>
              <a:off x="1828800" y="2286000"/>
              <a:ext cx="1295400" cy="1752600"/>
            </a:xfrm>
            <a:prstGeom prst="rect">
              <a:avLst/>
            </a:prstGeom>
            <a:noFill/>
            <a:ln w="9525">
              <a:noFill/>
              <a:miter lim="800000"/>
              <a:headEnd/>
              <a:tailEnd/>
            </a:ln>
            <a:effectLst/>
          </p:spPr>
        </p:pic>
        <p:pic>
          <p:nvPicPr>
            <p:cNvPr id="30" name="Picture 3"/>
            <p:cNvPicPr>
              <a:picLocks noChangeAspect="1" noChangeArrowheads="1"/>
            </p:cNvPicPr>
            <p:nvPr/>
          </p:nvPicPr>
          <p:blipFill>
            <a:blip r:embed="rId6" cstate="print"/>
            <a:srcRect l="32000" t="24000" r="33333" b="24000"/>
            <a:stretch>
              <a:fillRect/>
            </a:stretch>
          </p:blipFill>
          <p:spPr bwMode="auto">
            <a:xfrm>
              <a:off x="3429000" y="1219200"/>
              <a:ext cx="1143000" cy="1143000"/>
            </a:xfrm>
            <a:prstGeom prst="rect">
              <a:avLst/>
            </a:prstGeom>
            <a:noFill/>
            <a:ln w="9525">
              <a:solidFill>
                <a:srgbClr val="000000"/>
              </a:solidFill>
              <a:miter lim="800000"/>
              <a:headEnd/>
              <a:tailEnd/>
            </a:ln>
            <a:effectLst/>
          </p:spPr>
        </p:pic>
        <p:cxnSp>
          <p:nvCxnSpPr>
            <p:cNvPr id="31" name="Straight Connector 30"/>
            <p:cNvCxnSpPr/>
            <p:nvPr/>
          </p:nvCxnSpPr>
          <p:spPr>
            <a:xfrm rot="5400000" flipH="1" flipV="1">
              <a:off x="2362200" y="1524000"/>
              <a:ext cx="1371600" cy="762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895600" y="2362200"/>
              <a:ext cx="1676400" cy="2286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05000" y="3276600"/>
              <a:ext cx="683199" cy="523220"/>
            </a:xfrm>
            <a:prstGeom prst="rect">
              <a:avLst/>
            </a:prstGeom>
            <a:noFill/>
          </p:spPr>
          <p:txBody>
            <a:bodyPr wrap="none" lIns="91440" tIns="45720" rIns="91440" bIns="45720">
              <a:spAutoFit/>
            </a:bodyPr>
            <a:lstStyle/>
            <a:p>
              <a:pPr algn="ctr"/>
              <a:r>
                <a:rPr lang="en-U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VIC</a:t>
              </a:r>
              <a:endParaRPr lang="en-U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cxnSp>
          <p:nvCxnSpPr>
            <p:cNvPr id="34" name="Straight Arrow Connector 33"/>
            <p:cNvCxnSpPr>
              <a:stCxn id="29" idx="3"/>
            </p:cNvCxnSpPr>
            <p:nvPr/>
          </p:nvCxnSpPr>
          <p:spPr>
            <a:xfrm>
              <a:off x="3124200" y="3162300"/>
              <a:ext cx="914400" cy="190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71600" y="990600"/>
              <a:ext cx="1676400" cy="1200329"/>
            </a:xfrm>
            <a:prstGeom prst="rect">
              <a:avLst/>
            </a:prstGeom>
            <a:noFill/>
          </p:spPr>
          <p:txBody>
            <a:bodyPr wrap="square" rtlCol="0">
              <a:spAutoFit/>
            </a:bodyPr>
            <a:lstStyle/>
            <a:p>
              <a:pPr algn="ctr"/>
              <a:r>
                <a:rPr lang="en-US" sz="1200" b="1" dirty="0" smtClean="0">
                  <a:solidFill>
                    <a:srgbClr val="1B75BC"/>
                  </a:solidFill>
                  <a:latin typeface="Arial" pitchFamily="34" charset="0"/>
                  <a:cs typeface="Arial" pitchFamily="34" charset="0"/>
                </a:rPr>
                <a:t>I. Coupled simulation of hydrologic cycle and crop growth: </a:t>
              </a:r>
            </a:p>
            <a:p>
              <a:pPr algn="ctr"/>
              <a:r>
                <a:rPr lang="en-US" sz="1200" b="1" dirty="0" smtClean="0">
                  <a:solidFill>
                    <a:srgbClr val="1B75BC"/>
                  </a:solidFill>
                  <a:latin typeface="Arial" pitchFamily="34" charset="0"/>
                  <a:cs typeface="Arial" pitchFamily="34" charset="0"/>
                </a:rPr>
                <a:t>all irrigation requirements met</a:t>
              </a:r>
              <a:endParaRPr lang="en-US" sz="1200" b="1" dirty="0">
                <a:solidFill>
                  <a:srgbClr val="1B75BC"/>
                </a:solidFill>
                <a:latin typeface="Arial" pitchFamily="34" charset="0"/>
                <a:cs typeface="Arial" pitchFamily="34" charset="0"/>
              </a:endParaRPr>
            </a:p>
          </p:txBody>
        </p:sp>
        <p:sp>
          <p:nvSpPr>
            <p:cNvPr id="36" name="TextBox 35"/>
            <p:cNvSpPr txBox="1"/>
            <p:nvPr/>
          </p:nvSpPr>
          <p:spPr>
            <a:xfrm>
              <a:off x="4800600" y="1676400"/>
              <a:ext cx="2133600" cy="1015663"/>
            </a:xfrm>
            <a:prstGeom prst="rect">
              <a:avLst/>
            </a:prstGeom>
            <a:noFill/>
          </p:spPr>
          <p:txBody>
            <a:bodyPr wrap="square" rtlCol="0">
              <a:spAutoFit/>
            </a:bodyPr>
            <a:lstStyle/>
            <a:p>
              <a:pPr algn="ctr"/>
              <a:r>
                <a:rPr lang="en-US" sz="1200" b="1" dirty="0" smtClean="0">
                  <a:solidFill>
                    <a:srgbClr val="1B75BC"/>
                  </a:solidFill>
                  <a:latin typeface="Arial" pitchFamily="34" charset="0"/>
                  <a:cs typeface="Arial" pitchFamily="34" charset="0"/>
                </a:rPr>
                <a:t>II. Runoff, </a:t>
              </a:r>
              <a:r>
                <a:rPr lang="en-US" sz="1200" b="1" dirty="0" err="1" smtClean="0">
                  <a:solidFill>
                    <a:srgbClr val="1B75BC"/>
                  </a:solidFill>
                  <a:latin typeface="Arial" pitchFamily="34" charset="0"/>
                  <a:cs typeface="Arial" pitchFamily="34" charset="0"/>
                </a:rPr>
                <a:t>baseflow</a:t>
              </a:r>
              <a:r>
                <a:rPr lang="en-US" sz="1200" b="1" dirty="0" smtClean="0">
                  <a:solidFill>
                    <a:srgbClr val="1B75BC"/>
                  </a:solidFill>
                  <a:latin typeface="Arial" pitchFamily="34" charset="0"/>
                  <a:cs typeface="Arial" pitchFamily="34" charset="0"/>
                </a:rPr>
                <a:t>, and return flow routed through flow network; reservoir simulation accounts for irrigation diversions</a:t>
              </a:r>
              <a:endParaRPr lang="en-US" sz="1200" b="1" dirty="0">
                <a:solidFill>
                  <a:srgbClr val="1B75BC"/>
                </a:solidFill>
                <a:latin typeface="Arial" pitchFamily="34" charset="0"/>
                <a:cs typeface="Arial" pitchFamily="34" charset="0"/>
              </a:endParaRPr>
            </a:p>
          </p:txBody>
        </p:sp>
        <p:pic>
          <p:nvPicPr>
            <p:cNvPr id="37" name="Picture 10" descr="C:\Documents and Settings\jadam.ALDAN\Local Settings\Temporary Internet Files\Content.IE5\X23MUKK3\MCj02313340000[1].wmf"/>
            <p:cNvPicPr>
              <a:picLocks noChangeAspect="1" noChangeArrowheads="1"/>
            </p:cNvPicPr>
            <p:nvPr/>
          </p:nvPicPr>
          <p:blipFill>
            <a:blip r:embed="rId7" cstate="print"/>
            <a:srcRect/>
            <a:stretch>
              <a:fillRect/>
            </a:stretch>
          </p:blipFill>
          <p:spPr bwMode="auto">
            <a:xfrm>
              <a:off x="2863137" y="4572000"/>
              <a:ext cx="1556463" cy="914400"/>
            </a:xfrm>
            <a:prstGeom prst="rect">
              <a:avLst/>
            </a:prstGeom>
            <a:noFill/>
          </p:spPr>
        </p:pic>
        <p:cxnSp>
          <p:nvCxnSpPr>
            <p:cNvPr id="38" name="Straight Arrow Connector 37"/>
            <p:cNvCxnSpPr/>
            <p:nvPr/>
          </p:nvCxnSpPr>
          <p:spPr>
            <a:xfrm rot="5400000">
              <a:off x="4343400" y="4114800"/>
              <a:ext cx="457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2705101" y="4024419"/>
              <a:ext cx="571501" cy="5475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19600" y="4419600"/>
              <a:ext cx="1981200" cy="1200329"/>
            </a:xfrm>
            <a:prstGeom prst="rect">
              <a:avLst/>
            </a:prstGeom>
            <a:noFill/>
          </p:spPr>
          <p:txBody>
            <a:bodyPr wrap="square" rtlCol="0">
              <a:spAutoFit/>
            </a:bodyPr>
            <a:lstStyle/>
            <a:p>
              <a:pPr algn="ctr"/>
              <a:r>
                <a:rPr lang="en-US" sz="1200" b="1" dirty="0" smtClean="0">
                  <a:solidFill>
                    <a:srgbClr val="1B75BC"/>
                  </a:solidFill>
                  <a:latin typeface="Arial" pitchFamily="34" charset="0"/>
                  <a:cs typeface="Arial" pitchFamily="34" charset="0"/>
                </a:rPr>
                <a:t>III. Irrigation and municipal diversions compared to water availability and </a:t>
              </a:r>
              <a:r>
                <a:rPr lang="en-US" sz="1200" b="1" dirty="0" err="1" smtClean="0">
                  <a:solidFill>
                    <a:srgbClr val="1B75BC"/>
                  </a:solidFill>
                  <a:latin typeface="Arial" pitchFamily="34" charset="0"/>
                  <a:cs typeface="Arial" pitchFamily="34" charset="0"/>
                </a:rPr>
                <a:t>instream</a:t>
              </a:r>
              <a:r>
                <a:rPr lang="en-US" sz="1200" b="1" dirty="0" smtClean="0">
                  <a:solidFill>
                    <a:srgbClr val="1B75BC"/>
                  </a:solidFill>
                  <a:latin typeface="Arial" pitchFamily="34" charset="0"/>
                  <a:cs typeface="Arial" pitchFamily="34" charset="0"/>
                </a:rPr>
                <a:t> flow requirements; curtailment in dry years</a:t>
              </a:r>
              <a:endParaRPr lang="en-US" sz="1200" b="1" dirty="0">
                <a:solidFill>
                  <a:srgbClr val="1B75BC"/>
                </a:solidFill>
                <a:latin typeface="Arial" pitchFamily="34" charset="0"/>
                <a:cs typeface="Arial" pitchFamily="34" charset="0"/>
              </a:endParaRPr>
            </a:p>
          </p:txBody>
        </p:sp>
        <p:sp>
          <p:nvSpPr>
            <p:cNvPr id="41" name="TextBox 40"/>
            <p:cNvSpPr txBox="1"/>
            <p:nvPr/>
          </p:nvSpPr>
          <p:spPr>
            <a:xfrm>
              <a:off x="1371600" y="4114800"/>
              <a:ext cx="1676400" cy="1015663"/>
            </a:xfrm>
            <a:prstGeom prst="rect">
              <a:avLst/>
            </a:prstGeom>
            <a:noFill/>
          </p:spPr>
          <p:txBody>
            <a:bodyPr wrap="square" rtlCol="0">
              <a:spAutoFit/>
            </a:bodyPr>
            <a:lstStyle/>
            <a:p>
              <a:pPr algn="ctr"/>
              <a:r>
                <a:rPr lang="en-US" sz="1200" b="1" dirty="0" smtClean="0">
                  <a:solidFill>
                    <a:srgbClr val="1B75BC"/>
                  </a:solidFill>
                  <a:latin typeface="Arial" pitchFamily="34" charset="0"/>
                  <a:cs typeface="Arial" pitchFamily="34" charset="0"/>
                </a:rPr>
                <a:t>IV. Iteration of coupled simulation to account for reduced irrigation in dry years</a:t>
              </a:r>
              <a:endParaRPr lang="en-US" sz="1200" b="1" dirty="0">
                <a:solidFill>
                  <a:srgbClr val="1B75BC"/>
                </a:solidFill>
                <a:latin typeface="Arial" pitchFamily="34" charset="0"/>
                <a:cs typeface="Arial" pitchFamily="34" charset="0"/>
              </a:endParaRPr>
            </a:p>
          </p:txBody>
        </p:sp>
        <p:cxnSp>
          <p:nvCxnSpPr>
            <p:cNvPr id="42" name="Straight Connector 41"/>
            <p:cNvCxnSpPr/>
            <p:nvPr/>
          </p:nvCxnSpPr>
          <p:spPr>
            <a:xfrm flipV="1">
              <a:off x="5257800" y="2971800"/>
              <a:ext cx="762000" cy="45720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57800" y="3505200"/>
              <a:ext cx="685800" cy="22860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24600" y="3657600"/>
              <a:ext cx="838200" cy="307777"/>
            </a:xfrm>
            <a:prstGeom prst="rect">
              <a:avLst/>
            </a:prstGeom>
            <a:noFill/>
          </p:spPr>
          <p:txBody>
            <a:bodyPr wrap="square" rtlCol="0">
              <a:spAutoFit/>
            </a:bodyPr>
            <a:lstStyle/>
            <a:p>
              <a:pPr algn="ctr"/>
              <a:r>
                <a:rPr lang="en-US" sz="1400" b="1" dirty="0" err="1" smtClean="0">
                  <a:solidFill>
                    <a:srgbClr val="00B050"/>
                  </a:solidFill>
                  <a:latin typeface="Arial" pitchFamily="34" charset="0"/>
                  <a:cs typeface="Arial" pitchFamily="34" charset="0"/>
                </a:rPr>
                <a:t>ColSim</a:t>
              </a:r>
              <a:endParaRPr lang="en-US" sz="1400" b="1" dirty="0">
                <a:solidFill>
                  <a:srgbClr val="00B050"/>
                </a:solidFill>
                <a:latin typeface="Arial" pitchFamily="34" charset="0"/>
                <a:cs typeface="Arial" pitchFamily="34" charset="0"/>
              </a:endParaRPr>
            </a:p>
          </p:txBody>
        </p:sp>
      </p:grpSp>
    </p:spTree>
    <p:extLst>
      <p:ext uri="{BB962C8B-B14F-4D97-AF65-F5344CB8AC3E}">
        <p14:creationId xmlns:p14="http://schemas.microsoft.com/office/powerpoint/2010/main" val="2160783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Economic Modeling: </a:t>
            </a:r>
            <a:br>
              <a:rPr lang="en-US" sz="3600" dirty="0" smtClean="0"/>
            </a:br>
            <a:r>
              <a:rPr lang="en-US" sz="3600" dirty="0" smtClean="0"/>
              <a:t>Forecasting </a:t>
            </a:r>
            <a:r>
              <a:rPr lang="en-US" sz="3600" dirty="0"/>
              <a:t>F</a:t>
            </a:r>
            <a:r>
              <a:rPr lang="en-US" sz="3600" dirty="0" smtClean="0"/>
              <a:t>uture </a:t>
            </a:r>
            <a:r>
              <a:rPr lang="en-US" sz="3600" dirty="0"/>
              <a:t>C</a:t>
            </a:r>
            <a:r>
              <a:rPr lang="en-US" sz="3600" dirty="0" smtClean="0"/>
              <a:t>rop </a:t>
            </a:r>
            <a:r>
              <a:rPr lang="en-US" sz="3600" dirty="0"/>
              <a:t>M</a:t>
            </a:r>
            <a:r>
              <a:rPr lang="en-US" sz="3600" dirty="0" smtClean="0"/>
              <a:t>ix</a:t>
            </a:r>
            <a:endParaRPr lang="en-US" sz="3600" dirty="0"/>
          </a:p>
        </p:txBody>
      </p:sp>
      <p:sp>
        <p:nvSpPr>
          <p:cNvPr id="3" name="Content Placeholder 2"/>
          <p:cNvSpPr>
            <a:spLocks noGrp="1"/>
          </p:cNvSpPr>
          <p:nvPr>
            <p:ph idx="1"/>
          </p:nvPr>
        </p:nvSpPr>
        <p:spPr>
          <a:xfrm>
            <a:off x="187216" y="5523187"/>
            <a:ext cx="8625103" cy="4351338"/>
          </a:xfrm>
        </p:spPr>
        <p:txBody>
          <a:bodyPr>
            <a:normAutofit/>
          </a:bodyPr>
          <a:lstStyle/>
          <a:p>
            <a:r>
              <a:rPr lang="en-US" sz="2400" dirty="0"/>
              <a:t>This approach has been shown to produce more accurate forecasts than complex economic models. </a:t>
            </a:r>
            <a:endParaRPr lang="en-US"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566" y="1646949"/>
            <a:ext cx="4849918" cy="3797409"/>
          </a:xfrm>
          <a:prstGeom prst="rect">
            <a:avLst/>
          </a:prstGeom>
        </p:spPr>
      </p:pic>
      <p:sp>
        <p:nvSpPr>
          <p:cNvPr id="7" name="TextBox 6"/>
          <p:cNvSpPr txBox="1"/>
          <p:nvPr/>
        </p:nvSpPr>
        <p:spPr>
          <a:xfrm>
            <a:off x="6090572" y="6138041"/>
            <a:ext cx="3610476" cy="369332"/>
          </a:xfrm>
          <a:prstGeom prst="rect">
            <a:avLst/>
          </a:prstGeom>
          <a:noFill/>
        </p:spPr>
        <p:txBody>
          <a:bodyPr wrap="none" rtlCol="0">
            <a:spAutoFit/>
          </a:bodyPr>
          <a:lstStyle/>
          <a:p>
            <a:r>
              <a:rPr lang="en-US" dirty="0" smtClean="0"/>
              <a:t>Courtesy Michael Brady, WSU</a:t>
            </a:r>
            <a:endParaRPr lang="en-US" dirty="0"/>
          </a:p>
        </p:txBody>
      </p:sp>
      <p:sp>
        <p:nvSpPr>
          <p:cNvPr id="8" name="Content Placeholder 2"/>
          <p:cNvSpPr txBox="1">
            <a:spLocks/>
          </p:cNvSpPr>
          <p:nvPr/>
        </p:nvSpPr>
        <p:spPr>
          <a:xfrm>
            <a:off x="187216" y="1646949"/>
            <a:ext cx="3779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B75B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B75B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B75B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B75B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B75B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Changes in crop mix can affect overall water demand due to differences in crop water requirements.</a:t>
            </a:r>
          </a:p>
          <a:p>
            <a:r>
              <a:rPr lang="en-US" sz="2400" dirty="0" smtClean="0"/>
              <a:t>Data on recent trends in the irrigated crop mix in Eastern Washington were used in a statistical model to forecast future crop mix.</a:t>
            </a:r>
          </a:p>
        </p:txBody>
      </p:sp>
    </p:spTree>
    <p:extLst>
      <p:ext uri="{BB962C8B-B14F-4D97-AF65-F5344CB8AC3E}">
        <p14:creationId xmlns:p14="http://schemas.microsoft.com/office/powerpoint/2010/main" val="393102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524" y="25262"/>
            <a:ext cx="7466476" cy="1325563"/>
          </a:xfrm>
        </p:spPr>
        <p:txBody>
          <a:bodyPr>
            <a:normAutofit fontScale="90000"/>
          </a:bodyPr>
          <a:lstStyle/>
          <a:p>
            <a:r>
              <a:rPr lang="en-US" dirty="0"/>
              <a:t>Overview of Integrated Modeling: </a:t>
            </a:r>
            <a:r>
              <a:rPr lang="en-US" dirty="0" smtClean="0"/>
              <a:t/>
            </a:r>
            <a:br>
              <a:rPr lang="en-US" dirty="0" smtClean="0"/>
            </a:br>
            <a:r>
              <a:rPr lang="en-US" dirty="0" smtClean="0"/>
              <a:t>Projected Climate in the Pacific Northwest</a:t>
            </a:r>
            <a:endParaRPr lang="en-US" dirty="0"/>
          </a:p>
        </p:txBody>
      </p:sp>
      <p:sp>
        <p:nvSpPr>
          <p:cNvPr id="5" name="Rectangle 4"/>
          <p:cNvSpPr/>
          <p:nvPr/>
        </p:nvSpPr>
        <p:spPr>
          <a:xfrm>
            <a:off x="10922818" y="11437876"/>
            <a:ext cx="2772350" cy="369332"/>
          </a:xfrm>
          <a:prstGeom prst="rect">
            <a:avLst/>
          </a:prstGeom>
        </p:spPr>
        <p:txBody>
          <a:bodyPr wrap="square">
            <a:spAutoFit/>
          </a:bodyPr>
          <a:lstStyle/>
          <a:p>
            <a:r>
              <a:rPr lang="en-US" dirty="0"/>
              <a:t>Precipitation </a:t>
            </a:r>
          </a:p>
        </p:txBody>
      </p:sp>
      <p:pic>
        <p:nvPicPr>
          <p:cNvPr id="6" name="Picture 5"/>
          <p:cNvPicPr>
            <a:picLocks noChangeAspect="1"/>
          </p:cNvPicPr>
          <p:nvPr/>
        </p:nvPicPr>
        <p:blipFill rotWithShape="1">
          <a:blip r:embed="rId3"/>
          <a:srcRect l="18960" t="17055" r="18960" b="7292"/>
          <a:stretch/>
        </p:blipFill>
        <p:spPr>
          <a:xfrm>
            <a:off x="5294872" y="4085616"/>
            <a:ext cx="3849128" cy="2897600"/>
          </a:xfrm>
          <a:prstGeom prst="rect">
            <a:avLst/>
          </a:prstGeom>
        </p:spPr>
      </p:pic>
      <p:pic>
        <p:nvPicPr>
          <p:cNvPr id="7" name="Picture 6"/>
          <p:cNvPicPr>
            <a:picLocks noChangeAspect="1"/>
          </p:cNvPicPr>
          <p:nvPr/>
        </p:nvPicPr>
        <p:blipFill rotWithShape="1">
          <a:blip r:embed="rId4"/>
          <a:srcRect l="22474" t="29172" r="28905" b="5489"/>
          <a:stretch/>
        </p:blipFill>
        <p:spPr>
          <a:xfrm>
            <a:off x="5351552" y="1137431"/>
            <a:ext cx="3691487" cy="2948185"/>
          </a:xfrm>
          <a:prstGeom prst="rect">
            <a:avLst/>
          </a:prstGeom>
        </p:spPr>
      </p:pic>
      <p:sp>
        <p:nvSpPr>
          <p:cNvPr id="8" name="TextBox 7"/>
          <p:cNvSpPr txBox="1"/>
          <p:nvPr/>
        </p:nvSpPr>
        <p:spPr>
          <a:xfrm>
            <a:off x="7111741" y="6401616"/>
            <a:ext cx="1714315" cy="369332"/>
          </a:xfrm>
          <a:prstGeom prst="rect">
            <a:avLst/>
          </a:prstGeom>
          <a:noFill/>
        </p:spPr>
        <p:txBody>
          <a:bodyPr wrap="none" rtlCol="0">
            <a:spAutoFit/>
          </a:bodyPr>
          <a:lstStyle/>
          <a:p>
            <a:r>
              <a:rPr lang="en-US" dirty="0" smtClean="0"/>
              <a:t>Rupp et al. 2016</a:t>
            </a:r>
            <a:endParaRPr lang="en-US" dirty="0"/>
          </a:p>
        </p:txBody>
      </p:sp>
      <p:sp>
        <p:nvSpPr>
          <p:cNvPr id="9" name="Content Placeholder 2"/>
          <p:cNvSpPr txBox="1">
            <a:spLocks/>
          </p:cNvSpPr>
          <p:nvPr/>
        </p:nvSpPr>
        <p:spPr>
          <a:xfrm>
            <a:off x="263310" y="1623291"/>
            <a:ext cx="505990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B75B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B75B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B75B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B75B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B75B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Greenhouse Gas Concentrations Increasing</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Temperature</a:t>
            </a:r>
          </a:p>
          <a:p>
            <a:pPr lvl="1"/>
            <a:r>
              <a:rPr lang="en-US" sz="1800" dirty="0" smtClean="0"/>
              <a:t>Annual temperature increase</a:t>
            </a:r>
          </a:p>
          <a:p>
            <a:pPr lvl="1"/>
            <a:r>
              <a:rPr lang="en-US" sz="1800" dirty="0" smtClean="0"/>
              <a:t>Summer increases are greater than other seasons</a:t>
            </a:r>
          </a:p>
          <a:p>
            <a:pPr marL="457200" lvl="1" indent="0">
              <a:buFont typeface="Arial" panose="020B0604020202020204" pitchFamily="34" charset="0"/>
              <a:buNone/>
            </a:pPr>
            <a:endParaRPr lang="en-US" sz="1800" dirty="0" smtClean="0"/>
          </a:p>
          <a:p>
            <a:pPr marL="0" indent="0">
              <a:buFont typeface="Arial" panose="020B0604020202020204" pitchFamily="34" charset="0"/>
              <a:buNone/>
            </a:pPr>
            <a:r>
              <a:rPr lang="en-US" sz="2400" dirty="0" smtClean="0"/>
              <a:t>Precipitation</a:t>
            </a:r>
          </a:p>
          <a:p>
            <a:pPr lvl="1"/>
            <a:r>
              <a:rPr lang="en-US" sz="1800" dirty="0" smtClean="0"/>
              <a:t>Annual precipitation: most projections suggest a slight increase</a:t>
            </a:r>
          </a:p>
          <a:p>
            <a:pPr lvl="1"/>
            <a:r>
              <a:rPr lang="en-US" sz="1800" dirty="0" smtClean="0"/>
              <a:t>Summer precipitation decreases; other seasons increase</a:t>
            </a:r>
          </a:p>
          <a:p>
            <a:pPr marL="0" lvl="1" indent="0">
              <a:buFont typeface="Arial" panose="020B0604020202020204" pitchFamily="34" charset="0"/>
              <a:buNone/>
            </a:pPr>
            <a:endParaRPr lang="en-US" sz="1800" dirty="0" smtClean="0"/>
          </a:p>
          <a:p>
            <a:pPr marL="0" lvl="1" indent="0">
              <a:buFont typeface="Arial" panose="020B0604020202020204" pitchFamily="34" charset="0"/>
              <a:buNone/>
            </a:pPr>
            <a:r>
              <a:rPr lang="en-US" dirty="0" smtClean="0"/>
              <a:t>	Five future climate scenarios for 	each greenhouse gas increase</a:t>
            </a:r>
            <a:endParaRPr lang="en-US" sz="1800" dirty="0"/>
          </a:p>
        </p:txBody>
      </p:sp>
      <p:sp>
        <p:nvSpPr>
          <p:cNvPr id="10" name="Right Arrow 9"/>
          <p:cNvSpPr/>
          <p:nvPr/>
        </p:nvSpPr>
        <p:spPr>
          <a:xfrm>
            <a:off x="674940" y="5348534"/>
            <a:ext cx="374073" cy="371764"/>
          </a:xfrm>
          <a:prstGeom prst="rightArrow">
            <a:avLst>
              <a:gd name="adj1" fmla="val 50000"/>
              <a:gd name="adj2" fmla="val 59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74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rotWithShape="1">
          <a:blip r:embed="rId2"/>
          <a:srcRect r="45745"/>
          <a:stretch/>
        </p:blipFill>
        <p:spPr>
          <a:xfrm>
            <a:off x="3852257" y="1263937"/>
            <a:ext cx="4875364" cy="5362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090057" y="971550"/>
            <a:ext cx="6637564" cy="584775"/>
          </a:xfrm>
          <a:prstGeom prst="rect">
            <a:avLst/>
          </a:prstGeom>
          <a:noFill/>
        </p:spPr>
        <p:txBody>
          <a:bodyPr wrap="square" rtlCol="0">
            <a:spAutoFit/>
          </a:bodyPr>
          <a:lstStyle/>
          <a:p>
            <a:r>
              <a:rPr lang="en-US" sz="3200" dirty="0" smtClean="0">
                <a:solidFill>
                  <a:schemeClr val="bg1"/>
                </a:solidFill>
                <a:latin typeface="Franklin Gothic Demi" panose="020B0703020102020204" pitchFamily="34" charset="0"/>
              </a:rPr>
              <a:t>Results</a:t>
            </a:r>
            <a:endParaRPr lang="en-US" sz="32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96115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3016</TotalTime>
  <Words>1097</Words>
  <Application>Microsoft Office PowerPoint</Application>
  <PresentationFormat>On-screen Show (4:3)</PresentationFormat>
  <Paragraphs>143</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Franklin Gothic Book</vt:lpstr>
      <vt:lpstr>Franklin Gothic Demi</vt:lpstr>
      <vt:lpstr>Franklin Gothic Medium</vt:lpstr>
      <vt:lpstr>Gill Sans MT</vt:lpstr>
      <vt:lpstr>Wingdings</vt:lpstr>
      <vt:lpstr>Office Theme</vt:lpstr>
      <vt:lpstr>COLUMBIA RIVER BASIN 2016 LONG-TERM WATER SUPPLY &amp; DEMAND FORECAST</vt:lpstr>
      <vt:lpstr>Background</vt:lpstr>
      <vt:lpstr>PowerPoint Presentation</vt:lpstr>
      <vt:lpstr>Improvements for the 2016 Forecast</vt:lpstr>
      <vt:lpstr>PowerPoint Presentation</vt:lpstr>
      <vt:lpstr>Biophysical Modeling: Overview of Framework</vt:lpstr>
      <vt:lpstr>Economic Modeling:  Forecasting Future Crop Mix</vt:lpstr>
      <vt:lpstr>Overview of Integrated Modeling:  Projected Climate in the Pacific Northwest</vt:lpstr>
      <vt:lpstr>PowerPoint Presentation</vt:lpstr>
      <vt:lpstr>Summary of Changes in CRB Water Supply and Demand (2030s Ensemble Mean)</vt:lpstr>
      <vt:lpstr>Causes of Projected Decrease in Irrigation Demand</vt:lpstr>
      <vt:lpstr>Columbia River Basin: Regulated Supply and Demand</vt:lpstr>
      <vt:lpstr>Mainstem: Regulated Supply and Instream Flow Requirements at Key Locations</vt:lpstr>
      <vt:lpstr>Columbia Mainstem Curtailment</vt:lpstr>
      <vt:lpstr>Impacts on Proration Ratios in the Yakima River Basin</vt:lpstr>
      <vt:lpstr>Some Key Uncertainties and Data Gaps (not comprehensive)</vt:lpstr>
      <vt:lpstr>Summary of Impacts</vt:lpstr>
      <vt:lpstr>PowerPoint Presentation</vt:lpstr>
      <vt:lpstr>2016 Forecast: Summary of Water Demand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Valdez</dc:creator>
  <cp:lastModifiedBy>Jennifer Adam</cp:lastModifiedBy>
  <cp:revision>195</cp:revision>
  <cp:lastPrinted>2016-07-08T04:48:38Z</cp:lastPrinted>
  <dcterms:created xsi:type="dcterms:W3CDTF">2016-05-26T21:22:37Z</dcterms:created>
  <dcterms:modified xsi:type="dcterms:W3CDTF">2017-09-26T23:13:47Z</dcterms:modified>
</cp:coreProperties>
</file>