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92" r:id="rId2"/>
    <p:sldId id="281" r:id="rId3"/>
    <p:sldId id="318" r:id="rId4"/>
    <p:sldId id="295" r:id="rId5"/>
    <p:sldId id="319" r:id="rId6"/>
    <p:sldId id="321" r:id="rId7"/>
    <p:sldId id="322" r:id="rId8"/>
    <p:sldId id="294" r:id="rId9"/>
    <p:sldId id="297" r:id="rId10"/>
    <p:sldId id="298" r:id="rId11"/>
    <p:sldId id="300" r:id="rId12"/>
    <p:sldId id="317" r:id="rId13"/>
    <p:sldId id="301" r:id="rId14"/>
    <p:sldId id="309" r:id="rId15"/>
    <p:sldId id="323" r:id="rId16"/>
    <p:sldId id="326" r:id="rId17"/>
    <p:sldId id="324" r:id="rId18"/>
    <p:sldId id="325" r:id="rId19"/>
    <p:sldId id="327" r:id="rId20"/>
    <p:sldId id="328" r:id="rId21"/>
    <p:sldId id="331" r:id="rId22"/>
    <p:sldId id="329" r:id="rId23"/>
    <p:sldId id="330" r:id="rId24"/>
    <p:sldId id="333" r:id="rId25"/>
    <p:sldId id="334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91" autoAdjust="0"/>
    <p:restoredTop sz="99814" autoAdjust="0"/>
  </p:normalViewPr>
  <p:slideViewPr>
    <p:cSldViewPr>
      <p:cViewPr varScale="1">
        <p:scale>
          <a:sx n="91" d="100"/>
          <a:sy n="91" d="100"/>
        </p:scale>
        <p:origin x="18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A7EC68-C7BE-4628-ADE7-80661FF43C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3B12AB-0C57-4E93-BBB7-DD75D57D6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7601A-2B07-4E73-96E1-CE02955CF7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86CE3-10B9-4EA7-80F0-8A9A529EEA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49DFD-51F4-45DD-83AA-48514E7F049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49DFD-51F4-45DD-83AA-48514E7F049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525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13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6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241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418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588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4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A112-0D9E-40BE-BD14-E4F0AB3BBEA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955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55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32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435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1564B-EA92-485B-8019-FCFC33232A5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89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A112-0D9E-40BE-BD14-E4F0AB3BBEA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6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D6297-A9EB-4C13-88D9-DA1F1707DCB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A112-0D9E-40BE-BD14-E4F0AB3BBEA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A112-0D9E-40BE-BD14-E4F0AB3BBEA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619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A112-0D9E-40BE-BD14-E4F0AB3BBEA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38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519C5-CA91-4A9C-8E67-4200B9973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D3908-A7A3-493D-AE79-0BA863B6F3A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652BFD-CFD2-4055-BB42-25E461AFD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C3921-EFDA-456F-BF02-A3A043F06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41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5DF5-AB22-491E-A6E5-6B2B40925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33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65C7C6-7D71-4DCE-BF70-ADE499269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0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4A2F-892A-4553-BA00-BA0153DB4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1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DC76E-674F-4128-8A71-3F4881BE6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2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CE39F-4618-481D-8318-45AC38057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2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34233-96D0-48DC-855C-A7A0D836C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09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80112-A516-4BB8-B5AB-8746326F0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88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38956-49A8-4A66-A29E-013E6DD86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83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7C0E4-5940-4674-8856-586CDD3F7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37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40743-37BF-4C0A-AB5A-F07068ADB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99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35D650-D281-41BA-8895-AE481621FB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09EBECF-8615-4600-B145-5473AF57AD6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sz="3200" b="1" dirty="0" smtClean="0"/>
              <a:t>AWRA Washington State Conference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 smtClean="0"/>
              <a:t>October</a:t>
            </a:r>
            <a:r>
              <a:rPr lang="en-US" altLang="en-US" sz="3200" b="1" dirty="0" smtClean="0"/>
              <a:t> 3, </a:t>
            </a:r>
            <a:r>
              <a:rPr lang="en-US" altLang="en-US" sz="3200" b="1" dirty="0" smtClean="0"/>
              <a:t>2017</a:t>
            </a:r>
            <a:endParaRPr lang="en-US" altLang="en-US" sz="3200" b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86106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>
              <a:lnSpc>
                <a:spcPct val="80000"/>
              </a:lnSpc>
            </a:pPr>
            <a:r>
              <a:rPr lang="en-US" altLang="en-US" sz="5400" dirty="0" smtClean="0"/>
              <a:t>Identifying Possible Solutions: </a:t>
            </a:r>
          </a:p>
          <a:p>
            <a:pPr>
              <a:lnSpc>
                <a:spcPct val="80000"/>
              </a:lnSpc>
            </a:pPr>
            <a:r>
              <a:rPr lang="en-US" altLang="en-US" sz="5400" dirty="0" smtClean="0"/>
              <a:t>Legal Water Right Certainty</a:t>
            </a:r>
            <a:endParaRPr lang="en-US" altLang="en-US" sz="54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Alan </a:t>
            </a:r>
            <a:r>
              <a:rPr lang="en-US" altLang="en-US" sz="2800" dirty="0"/>
              <a:t>Reichman, </a:t>
            </a:r>
            <a:r>
              <a:rPr lang="en-US" altLang="en-US" sz="2800" dirty="0" smtClean="0"/>
              <a:t>Senior Counsel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Office of the Attorney General of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Washington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1230-BCF7-4D4E-B369-73FE4404CE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BENEFITS OF ADJUDICATING YAKIMA BASIN WATER RIGHTS</a:t>
            </a:r>
            <a:r>
              <a:rPr lang="en-US" altLang="en-US" b="1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Yakima County </a:t>
            </a:r>
            <a:r>
              <a:rPr lang="en-US" altLang="en-US" sz="2800" dirty="0" smtClean="0"/>
              <a:t>is one of the top-ranked counties </a:t>
            </a:r>
            <a:r>
              <a:rPr lang="en-US" altLang="en-US" sz="2800" dirty="0"/>
              <a:t>in U.S. in total agricultural </a:t>
            </a:r>
            <a:r>
              <a:rPr lang="en-US" altLang="en-US" sz="2800" dirty="0" smtClean="0"/>
              <a:t>production, and Basin also includes Kittitas and Benton Counties.</a:t>
            </a:r>
            <a:endParaRPr lang="en-US" alt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Yakima County is the number one county in the nation for production of apples, and for hops. </a:t>
            </a:r>
            <a:endParaRPr lang="en-US" alt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60 kinds of fruit and vegetables, seed, grain, forage, and specialty crops.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Salmon and steelhead important for culture and recreation.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9813-EEAD-4C8B-AEE8-88454EF7356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534400" cy="1139825"/>
          </a:xfrm>
        </p:spPr>
        <p:txBody>
          <a:bodyPr/>
          <a:lstStyle/>
          <a:p>
            <a:r>
              <a:rPr lang="en-US" altLang="en-US" b="1"/>
              <a:t>STATUS OF </a:t>
            </a:r>
            <a:r>
              <a:rPr lang="en-US" altLang="en-US" b="1" i="1"/>
              <a:t>ACQUAVELLA</a:t>
            </a:r>
            <a:r>
              <a:rPr lang="en-US" altLang="en-US" b="1"/>
              <a:t>: </a:t>
            </a:r>
            <a:r>
              <a:rPr lang="en-US" altLang="en-US" sz="3600" b="1"/>
              <a:t>CLOSE BUT NOT QUITE THERE YET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Conditional Final Orders (CFOs) </a:t>
            </a:r>
            <a:r>
              <a:rPr lang="en-US" altLang="en-US" sz="3600" dirty="0"/>
              <a:t>for </a:t>
            </a:r>
            <a:r>
              <a:rPr lang="en-US" altLang="en-US" sz="3600" dirty="0" smtClean="0"/>
              <a:t>31 </a:t>
            </a:r>
            <a:r>
              <a:rPr lang="en-US" altLang="en-US" sz="3600" dirty="0"/>
              <a:t>Major </a:t>
            </a:r>
            <a:r>
              <a:rPr lang="en-US" altLang="en-US" sz="3600" dirty="0" smtClean="0"/>
              <a:t>Claimants, including U.S. Bureau of Reclamation and major irrigation districts. 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CFO determining irrigation rights and instream flow rights for Yakama Nation.</a:t>
            </a:r>
            <a:endParaRPr lang="en-US" altLang="en-US" sz="3600" dirty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CFOs </a:t>
            </a:r>
            <a:r>
              <a:rPr lang="en-US" altLang="en-US" sz="3600" dirty="0"/>
              <a:t>for </a:t>
            </a:r>
            <a:r>
              <a:rPr lang="en-US" altLang="en-US" sz="3600" dirty="0" smtClean="0"/>
              <a:t>thousands of other water right claims in 31 </a:t>
            </a:r>
            <a:r>
              <a:rPr lang="en-US" altLang="en-US" sz="3600" dirty="0" err="1" smtClean="0"/>
              <a:t>Subbasins</a:t>
            </a:r>
            <a:r>
              <a:rPr lang="en-US" altLang="en-US" sz="3600" dirty="0" smtClean="0"/>
              <a:t>, most for tributaries to Yakima River.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59813-EEAD-4C8B-AEE8-88454EF7356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534400" cy="1139825"/>
          </a:xfrm>
        </p:spPr>
        <p:txBody>
          <a:bodyPr/>
          <a:lstStyle/>
          <a:p>
            <a:r>
              <a:rPr lang="en-US" altLang="en-US" b="1"/>
              <a:t>STATUS OF </a:t>
            </a:r>
            <a:r>
              <a:rPr lang="en-US" altLang="en-US" b="1" i="1"/>
              <a:t>ACQUAVELLA</a:t>
            </a:r>
            <a:r>
              <a:rPr lang="en-US" altLang="en-US" b="1"/>
              <a:t>: </a:t>
            </a:r>
            <a:r>
              <a:rPr lang="en-US" altLang="en-US" sz="3600" b="1"/>
              <a:t>CLOSE BUT NOT QUITE THERE YET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Proposed Final Decree issued on August 10, 2017. Final Decree will integrate the CFOs and earlier court orders in the adjudication.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Process for filing of objections on content of Proposed Final Decree has begun.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Final Decree projected to be issued in Spring 2018. Appeals are possible.</a:t>
            </a:r>
            <a:r>
              <a:rPr lang="en-US" altLang="en-US" sz="3600" dirty="0" smtClean="0"/>
              <a:t>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975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i="1"/>
              <a:t/>
            </a:r>
            <a:br>
              <a:rPr lang="en-US" altLang="en-US" sz="4800" b="1" i="1"/>
            </a:br>
            <a:r>
              <a:rPr lang="en-US" altLang="en-US" sz="4800" b="1" i="1"/>
              <a:t/>
            </a:r>
            <a:br>
              <a:rPr lang="en-US" altLang="en-US" sz="4800" b="1" i="1"/>
            </a:br>
            <a:r>
              <a:rPr lang="en-US" altLang="en-US" sz="4800" b="1" i="1"/>
              <a:t/>
            </a:r>
            <a:br>
              <a:rPr lang="en-US" altLang="en-US" sz="4800" b="1" i="1"/>
            </a:br>
            <a:r>
              <a:rPr lang="en-US" altLang="en-US" sz="4800" b="1"/>
              <a:t>STATUS OF </a:t>
            </a:r>
            <a:r>
              <a:rPr lang="en-US" altLang="en-US" sz="4800" b="1" i="1"/>
              <a:t>ACQUAVELLA</a:t>
            </a:r>
            <a:r>
              <a:rPr lang="en-US" altLang="en-US" sz="4800" b="1"/>
              <a:t>: WHAT HAVE WE GAINED?</a:t>
            </a:r>
            <a:r>
              <a:rPr lang="en-US" altLang="en-US" b="1"/>
              <a:t> </a:t>
            </a:r>
            <a:br>
              <a:rPr lang="en-US" altLang="en-US" b="1"/>
            </a:br>
            <a:r>
              <a:rPr lang="en-US" altLang="en-US" b="1"/>
              <a:t/>
            </a:r>
            <a:br>
              <a:rPr lang="en-US" altLang="en-US" b="1"/>
            </a:br>
            <a:endParaRPr lang="en-US" altLang="en-US" b="1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CFOs </a:t>
            </a:r>
            <a:r>
              <a:rPr lang="en-US" altLang="en-US" sz="4000" dirty="0"/>
              <a:t>clarify validity </a:t>
            </a:r>
            <a:r>
              <a:rPr lang="en-US" altLang="en-US" sz="4000" dirty="0" smtClean="0"/>
              <a:t>and extent of surface </a:t>
            </a:r>
            <a:r>
              <a:rPr lang="en-US" altLang="en-US" sz="4000" dirty="0"/>
              <a:t>water </a:t>
            </a:r>
            <a:r>
              <a:rPr lang="en-US" altLang="en-US" sz="4000" dirty="0" smtClean="0"/>
              <a:t>rights in the Yakima Basin. 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/>
              <a:t>Determination of federal reserved rights of Yakama Nation. </a:t>
            </a:r>
            <a:r>
              <a:rPr lang="en-US" altLang="en-US" sz="4000" dirty="0" smtClean="0"/>
              <a:t>Almost all </a:t>
            </a:r>
            <a:r>
              <a:rPr lang="en-US" altLang="en-US" sz="4000" dirty="0"/>
              <a:t>other </a:t>
            </a:r>
            <a:r>
              <a:rPr lang="en-US" altLang="en-US" sz="4000" dirty="0" smtClean="0"/>
              <a:t>tribal </a:t>
            </a:r>
            <a:r>
              <a:rPr lang="en-US" altLang="en-US" sz="4000" dirty="0"/>
              <a:t>reserved rights in Washington are </a:t>
            </a:r>
            <a:r>
              <a:rPr lang="en-US" altLang="en-US" sz="4000" dirty="0" smtClean="0"/>
              <a:t>unresolved and unquantified</a:t>
            </a:r>
            <a:r>
              <a:rPr lang="en-US" altLang="en-US" sz="4000" dirty="0"/>
              <a:t>, leaving uncertainty.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099A-65A5-4638-9BA9-360638DE954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/>
            </a:r>
            <a:br>
              <a:rPr lang="en-US" altLang="en-US" sz="4800" b="1"/>
            </a:br>
            <a:r>
              <a:rPr lang="en-US" altLang="en-US" sz="4800" b="1"/>
              <a:t/>
            </a:r>
            <a:br>
              <a:rPr lang="en-US" altLang="en-US" sz="4800" b="1"/>
            </a:br>
            <a:r>
              <a:rPr lang="en-US" altLang="en-US" sz="4800" b="1"/>
              <a:t>STATUS OF </a:t>
            </a:r>
            <a:r>
              <a:rPr lang="en-US" altLang="en-US" sz="4800" b="1" i="1"/>
              <a:t>ACQUAVELLA</a:t>
            </a:r>
            <a:r>
              <a:rPr lang="en-US" altLang="en-US" sz="4800" b="1"/>
              <a:t>: WHAT HAVE WE GAINED?</a:t>
            </a:r>
            <a:r>
              <a:rPr lang="en-US" altLang="en-US" b="1"/>
              <a:t> </a:t>
            </a:r>
            <a:br>
              <a:rPr lang="en-US" altLang="en-US" b="1"/>
            </a:br>
            <a:endParaRPr lang="en-US" altLang="en-US" b="1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Workable </a:t>
            </a:r>
            <a:r>
              <a:rPr lang="en-US" altLang="en-US" sz="2800" dirty="0"/>
              <a:t>system for delivery of water in Yakima Project.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Burgeoning market </a:t>
            </a:r>
            <a:r>
              <a:rPr lang="en-US" altLang="en-US" sz="2800" dirty="0"/>
              <a:t>for water right transfers, e.g. </a:t>
            </a:r>
            <a:r>
              <a:rPr lang="en-US" altLang="en-US" sz="2800" dirty="0" err="1"/>
              <a:t>Suncadia</a:t>
            </a:r>
            <a:r>
              <a:rPr lang="en-US" altLang="en-US" sz="2800" dirty="0"/>
              <a:t> Resort. 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Case </a:t>
            </a:r>
            <a:r>
              <a:rPr lang="en-US" altLang="en-US" sz="2800" dirty="0"/>
              <a:t>law applicable throughout state and for future adjudications.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  <p:pic>
        <p:nvPicPr>
          <p:cNvPr id="120836" name="Picture 4" descr="kaches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182938"/>
            <a:ext cx="2819400" cy="1998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b="1" dirty="0" smtClean="0"/>
              <a:t>WHAT OTHER BASINS COULD BENEFIT FROM ADJUDICATIONS?</a:t>
            </a:r>
            <a:br>
              <a:rPr lang="en-US" altLang="en-US" b="1" dirty="0" smtClean="0"/>
            </a:br>
            <a:r>
              <a:rPr lang="en-US" altLang="en-US" b="1" dirty="0" smtClean="0"/>
              <a:t>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Spokane Basin: possibility of interstate dispute with Idaho; uncertainty over validity and extent of large inchoate rights.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Nooksack Basin: Lummi Nation and Nooksack Tribes have asked federal government to sue for determination of tribal rights; concerns over illegal water use. 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50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b="1" dirty="0" smtClean="0"/>
              <a:t>CAN ADJUDICATIONS BE DONE MORE EFFICIENTLY?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In 2002, Washington Legislature passed bill directing Department of Ecology and AG to prepare report on adjudications process. 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Report entitled “Streamlining the Water Rights General Adjudication Process” was issued in December 2002.  </a:t>
            </a: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434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b="1" dirty="0" smtClean="0"/>
              <a:t>CAN ADJUDICATIONS BE DONE MORE EFFICIENTLY?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Key recommendations of report: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  <a:r>
              <a:rPr lang="en-US" altLang="en-US" sz="4000" dirty="0" smtClean="0"/>
              <a:t>* Ecology develops comprehensive information early in process and submits a report to the court at outset of the adjudication.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  <a:r>
              <a:rPr lang="en-US" altLang="en-US" sz="4000" dirty="0" smtClean="0"/>
              <a:t>* Authorize limited specialized adjudications.  </a:t>
            </a: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602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b="1" dirty="0" smtClean="0"/>
              <a:t>CAN ADJUDICATIONS BE DONE MORE EFFICIENTLY?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Key recommendations of report: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  <a:r>
              <a:rPr lang="en-US" altLang="en-US" sz="4000" dirty="0" smtClean="0"/>
              <a:t>* Expand use of mediation.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  <a:r>
              <a:rPr lang="en-US" altLang="en-US" sz="4000" dirty="0" smtClean="0"/>
              <a:t>* Authorize pre-filed testimony.</a:t>
            </a:r>
            <a:endParaRPr lang="en-US" altLang="en-US" sz="3600" dirty="0" smtClean="0"/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Legislature passed bill in 2009 to amend adjudications provisions, which included several of the recommendations: Chapter 332, Laws of 2009.  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95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In 2002, Legislature established task force “to study judicial and administrative alternatives for resolving water disputes.”</a:t>
            </a:r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Product was “A Report to the Washington State Legislature from the Water Disputes Task Force,” issued in December 2003.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611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FD79-E103-407E-A4C6-BF0565991FE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i="1" dirty="0"/>
              <a:t>WHY</a:t>
            </a:r>
            <a:r>
              <a:rPr lang="en-US" altLang="en-US" sz="5400" b="1" dirty="0"/>
              <a:t> ADJUDICATE</a:t>
            </a:r>
            <a:r>
              <a:rPr lang="en-US" altLang="en-US" sz="5400" b="1" dirty="0" smtClean="0"/>
              <a:t>?</a:t>
            </a:r>
            <a:endParaRPr lang="en-US" altLang="en-US" sz="5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/>
              <a:t>Period of “soul searching” in Washington </a:t>
            </a:r>
            <a:r>
              <a:rPr lang="en-US" altLang="en-US" sz="3600" dirty="0" smtClean="0"/>
              <a:t>over whether water rights adjudications are necessary and worth the considerable costs.</a:t>
            </a:r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Triggered by the impending conclusion of </a:t>
            </a:r>
            <a:r>
              <a:rPr lang="en-US" altLang="en-US" sz="3600" i="1" dirty="0" err="1" smtClean="0"/>
              <a:t>Acquavella</a:t>
            </a:r>
            <a:r>
              <a:rPr lang="en-US" altLang="en-US" sz="3600" dirty="0" smtClean="0"/>
              <a:t>: the adjudication of surface water rights in the Yakima River Basin.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Key recommendation is creation of a water court system, as a branch of the superior court system. Would be comprised of 4 judges in different regions of the state. 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Adjudications provide best means of resolving disputes regarding historic claims, but the adjudications process should be improved.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23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 smtClean="0"/>
              <a:t>Water court or superior court should have authority to perform limited and specialized adjudications among a subset of water right holders, or limited stream reaches or groundwater areas. </a:t>
            </a:r>
            <a:endParaRPr lang="en-US" altLang="en-US" sz="44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12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Resolution of </a:t>
            </a:r>
            <a:r>
              <a:rPr lang="en-US" altLang="en-US" sz="3600" dirty="0" err="1" smtClean="0"/>
              <a:t>unadjudicated</a:t>
            </a:r>
            <a:r>
              <a:rPr lang="en-US" altLang="en-US" sz="3600" dirty="0" smtClean="0"/>
              <a:t> claims for federal and tribal reserved water rights is needed to provide certainty. 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Retain existing adjudication process but create incentives to adjudicate in basins with tribal claims by providing special funds for water conservation or delivery projects, and special funding for mediation services.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2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 smtClean="0"/>
              <a:t>Create a “compact commission” (like the one in Montana) charged with task of negotiating with other sovereigns, including tribes, to resolve claims for federal and tribal reserved rights.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681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dirty="0" smtClean="0"/>
              <a:t>Any settlement reached could be entered as part of a decree in a state adjudication, or in federal court as a consent decree after sufficient opportunities for notice, comment and objection by non-parties.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573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E6602-93CC-45D3-9698-0483905B794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/>
              <a:t/>
            </a:r>
            <a:br>
              <a:rPr lang="en-US" altLang="en-US" sz="4800" b="1" i="1" dirty="0"/>
            </a:br>
            <a:r>
              <a:rPr lang="en-US" altLang="en-US" sz="4800" b="1" i="1" dirty="0" smtClean="0"/>
              <a:t/>
            </a:r>
            <a:br>
              <a:rPr lang="en-US" altLang="en-US" sz="4800" b="1" i="1" dirty="0" smtClean="0"/>
            </a:br>
            <a:r>
              <a:rPr lang="en-US" altLang="en-US" sz="4000" b="1" dirty="0" smtClean="0"/>
              <a:t>OTHER APPROACHES TO GAIN LEGAL CERTAINTY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While the Legislature passed bill in 2009 to amend RCW 90.03 to streamline the adjudications process, no action has been taken on other recommendations</a:t>
            </a:r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A bill to establish water court system was introduced but did not advance. </a:t>
            </a: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35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FD79-E103-407E-A4C6-BF0565991FE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i="1" dirty="0"/>
              <a:t>WHY</a:t>
            </a:r>
            <a:r>
              <a:rPr lang="en-US" altLang="en-US" sz="5400" b="1" dirty="0"/>
              <a:t> ADJUDICATE</a:t>
            </a:r>
            <a:r>
              <a:rPr lang="en-US" altLang="en-US" sz="5400" b="1" dirty="0" smtClean="0"/>
              <a:t>?</a:t>
            </a:r>
            <a:endParaRPr lang="en-US" altLang="en-US" sz="5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Triggered by 100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Anniversary of the Washington Water Code, which was enacted in 1917 and established the adjudication process. </a:t>
            </a:r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Are the benefits gained from </a:t>
            </a:r>
            <a:r>
              <a:rPr lang="en-US" altLang="en-US" sz="3600" i="1" dirty="0" err="1" smtClean="0"/>
              <a:t>Acquavella</a:t>
            </a:r>
            <a:r>
              <a:rPr lang="en-US" altLang="en-US" sz="3600" dirty="0" smtClean="0"/>
              <a:t> worth the costs?  </a:t>
            </a:r>
          </a:p>
          <a:p>
            <a:pPr>
              <a:lnSpc>
                <a:spcPct val="80000"/>
              </a:lnSpc>
            </a:pPr>
            <a:endParaRPr lang="en-US" altLang="en-US" sz="3600" i="1" dirty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Should water rights adjudications be commenced in other river basins?</a:t>
            </a:r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600" dirty="0" smtClean="0"/>
              <a:t> 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877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7F4B-3C8A-4AB7-8B1D-C820B7F1BC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i="1" dirty="0"/>
              <a:t>WHY</a:t>
            </a:r>
            <a:r>
              <a:rPr lang="en-US" altLang="en-US" sz="5400" b="1" dirty="0"/>
              <a:t> ADJUDICATE</a:t>
            </a:r>
            <a:r>
              <a:rPr lang="en-US" altLang="en-US" sz="5400" b="1" dirty="0" smtClean="0"/>
              <a:t>?</a:t>
            </a:r>
            <a:endParaRPr lang="en-US" altLang="en-US" sz="54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8600" cy="5334000"/>
          </a:xfrm>
        </p:spPr>
        <p:txBody>
          <a:bodyPr/>
          <a:lstStyle/>
          <a:p>
            <a:r>
              <a:rPr lang="en-US" altLang="en-US" sz="2800" dirty="0" smtClean="0"/>
              <a:t>Are the benefits gained from </a:t>
            </a:r>
            <a:r>
              <a:rPr lang="en-US" altLang="en-US" sz="2800" i="1" dirty="0" err="1" smtClean="0"/>
              <a:t>Acquavella</a:t>
            </a:r>
            <a:r>
              <a:rPr lang="en-US" altLang="en-US" sz="2800" dirty="0" smtClean="0"/>
              <a:t> significant enough to </a:t>
            </a:r>
            <a:r>
              <a:rPr lang="en-US" altLang="en-US" sz="2800" dirty="0"/>
              <a:t>justify future adjudications </a:t>
            </a:r>
            <a:r>
              <a:rPr lang="en-US" altLang="en-US" sz="2800" dirty="0" smtClean="0"/>
              <a:t>that would clarify </a:t>
            </a:r>
            <a:r>
              <a:rPr lang="en-US" altLang="en-US" sz="2800" dirty="0"/>
              <a:t>water rights in basins throughout </a:t>
            </a:r>
            <a:r>
              <a:rPr lang="en-US" altLang="en-US" sz="2800" dirty="0" smtClean="0"/>
              <a:t>Washington?</a:t>
            </a:r>
          </a:p>
          <a:p>
            <a:r>
              <a:rPr lang="en-US" altLang="en-US" sz="2800" dirty="0" smtClean="0"/>
              <a:t>Are there ways to do  adjudications more efficiently?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pic>
        <p:nvPicPr>
          <p:cNvPr id="100356" name="Picture 4" descr="yak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33663"/>
            <a:ext cx="4038600" cy="2457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FD79-E103-407E-A4C6-BF0565991FE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i="1" dirty="0"/>
              <a:t>WHY</a:t>
            </a:r>
            <a:r>
              <a:rPr lang="en-US" altLang="en-US" sz="5400" b="1" dirty="0"/>
              <a:t> ADJUDICATE</a:t>
            </a:r>
            <a:r>
              <a:rPr lang="en-US" altLang="en-US" sz="5400" b="1" dirty="0" smtClean="0"/>
              <a:t>?</a:t>
            </a:r>
            <a:endParaRPr lang="en-US" altLang="en-US" sz="5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1917 Water Code and 1945 Groundwater Code established water rights permitting system.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Water Rights established prior to enactment of the codes could be preserved through the filing of water rights claims.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Adjudication is the way to determine the validity and extent of pre-code water rights documented by claim forms.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600" dirty="0" smtClean="0"/>
              <a:t> 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3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FD79-E103-407E-A4C6-BF0565991FE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i="1" dirty="0"/>
              <a:t>WHY</a:t>
            </a:r>
            <a:r>
              <a:rPr lang="en-US" altLang="en-US" sz="5400" b="1" dirty="0"/>
              <a:t> ADJUDICATE</a:t>
            </a:r>
            <a:r>
              <a:rPr lang="en-US" altLang="en-US" sz="5400" b="1" dirty="0" smtClean="0"/>
              <a:t>?</a:t>
            </a:r>
            <a:endParaRPr lang="en-US" altLang="en-US" sz="5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Adjudication is needed to be able to regulate between pre-code rights and rights established through the permit system based on priority dates. </a:t>
            </a:r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Under McCarran Amendment, 43 U.S.C. </a:t>
            </a:r>
            <a:r>
              <a:rPr lang="en-US" dirty="0" smtClean="0">
                <a:effectLst/>
              </a:rPr>
              <a:t>§ </a:t>
            </a:r>
            <a:r>
              <a:rPr lang="en-US" altLang="en-US" sz="3600" dirty="0" smtClean="0"/>
              <a:t>666 (1952), a general adjudication in state court can include determination of water rights held by the federal government and tribes. Waiver of sovereign immunity.</a:t>
            </a:r>
          </a:p>
          <a:p>
            <a:pPr>
              <a:lnSpc>
                <a:spcPct val="80000"/>
              </a:lnSpc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600" dirty="0" smtClean="0"/>
              <a:t> 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483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FD79-E103-407E-A4C6-BF0565991FE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/>
              <a:t>WASHINGTON ADJUDICATIONS</a:t>
            </a:r>
            <a:r>
              <a:rPr lang="en-US" altLang="en-US" b="1" dirty="0" smtClean="0"/>
              <a:t> 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82 completed adjudications. Decrees range from 1918 to 1990. Most are for small basins, and most were completed in era within 20 years after enactment of the 1917 Water Code. 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Six adjudications were started but remain incomplete for various reasons. </a:t>
            </a:r>
          </a:p>
          <a:p>
            <a:pPr>
              <a:lnSpc>
                <a:spcPct val="80000"/>
              </a:lnSpc>
            </a:pPr>
            <a:r>
              <a:rPr lang="en-US" altLang="en-US" sz="3600" dirty="0" smtClean="0"/>
              <a:t>There are approximately 170,000 </a:t>
            </a:r>
            <a:r>
              <a:rPr lang="en-US" altLang="en-US" sz="3600" dirty="0" err="1" smtClean="0"/>
              <a:t>unadjudicated</a:t>
            </a:r>
            <a:r>
              <a:rPr lang="en-US" altLang="en-US" sz="3600" dirty="0" smtClean="0"/>
              <a:t> water rights claims.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600" dirty="0" smtClean="0"/>
              <a:t>  </a:t>
            </a: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82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9EE1-1FBC-4C0A-8059-1BF8424DD68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/>
              <a:t>WHY</a:t>
            </a:r>
            <a:r>
              <a:rPr lang="en-US" altLang="en-US" b="1"/>
              <a:t> DID </a:t>
            </a:r>
            <a:r>
              <a:rPr lang="en-US" altLang="en-US" b="1" i="1"/>
              <a:t>ACQUAVELLA </a:t>
            </a:r>
            <a:r>
              <a:rPr lang="en-US" altLang="en-US" b="1"/>
              <a:t>START IN THE FIRST PLACE?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Filed </a:t>
            </a:r>
            <a:r>
              <a:rPr lang="en-US" altLang="en-US" sz="4000" dirty="0"/>
              <a:t>in 1977 in race to courthouse when U.S. threatened to sue in federal court on behalf of Yakama Nation.  </a:t>
            </a:r>
            <a:endParaRPr lang="en-US" altLang="en-US" sz="4000" dirty="0" smtClean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Tension </a:t>
            </a:r>
            <a:r>
              <a:rPr lang="en-US" altLang="en-US" sz="4000" dirty="0"/>
              <a:t>from drought of 1977</a:t>
            </a:r>
            <a:r>
              <a:rPr lang="en-US" altLang="en-US" sz="4000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</a:pPr>
            <a:r>
              <a:rPr lang="en-US" altLang="en-US" sz="4000" dirty="0" smtClean="0"/>
              <a:t>Remanded </a:t>
            </a:r>
            <a:r>
              <a:rPr lang="en-US" altLang="en-US" sz="4000" dirty="0"/>
              <a:t>by federal court back to state court in 1979</a:t>
            </a:r>
            <a:r>
              <a:rPr lang="en-US" altLang="en-US" sz="4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>
              <a:lnSpc>
                <a:spcPct val="80000"/>
              </a:lnSpc>
            </a:pPr>
            <a:endParaRPr lang="en-US" alt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AA7E-91D8-4651-AF07-CCCA9EEA80C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BENEFITS OF ADJUDICATING YAKIMA BASIN WATER RIGHTS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Approximately </a:t>
            </a:r>
            <a:r>
              <a:rPr lang="en-US" altLang="en-US" sz="2800" dirty="0"/>
              <a:t>4,000 surface water claims, serving 40,000 </a:t>
            </a:r>
            <a:r>
              <a:rPr lang="en-US" altLang="en-US" sz="2800" dirty="0" smtClean="0"/>
              <a:t>landowners, and residents of cities.  </a:t>
            </a:r>
            <a:r>
              <a:rPr lang="en-US" altLang="en-US" sz="2800" dirty="0"/>
              <a:t>Some claims adjudicated in 1920s, and many never </a:t>
            </a:r>
            <a:r>
              <a:rPr lang="en-US" altLang="en-US" sz="2800" dirty="0" smtClean="0"/>
              <a:t>determined and confirmed.  </a:t>
            </a: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Yakima </a:t>
            </a:r>
            <a:r>
              <a:rPr lang="en-US" altLang="en-US" sz="2800" dirty="0"/>
              <a:t>River and tributaries key to economy, culture, and recreation in basin.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pic>
        <p:nvPicPr>
          <p:cNvPr id="103428" name="Picture 4" descr="Yakima Riv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98725"/>
            <a:ext cx="4038600" cy="2728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1720</TotalTime>
  <Words>1119</Words>
  <Application>Microsoft Office PowerPoint</Application>
  <PresentationFormat>On-screen Show (4:3)</PresentationFormat>
  <Paragraphs>208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Ripple</vt:lpstr>
      <vt:lpstr>AWRA Washington State Conference October 3, 2017</vt:lpstr>
      <vt:lpstr>WHY ADJUDICATE?</vt:lpstr>
      <vt:lpstr>WHY ADJUDICATE?</vt:lpstr>
      <vt:lpstr>WHY ADJUDICATE?</vt:lpstr>
      <vt:lpstr>WHY ADJUDICATE?</vt:lpstr>
      <vt:lpstr>WHY ADJUDICATE?</vt:lpstr>
      <vt:lpstr>WASHINGTON ADJUDICATIONS </vt:lpstr>
      <vt:lpstr>WHY DID ACQUAVELLA START IN THE FIRST PLACE?</vt:lpstr>
      <vt:lpstr>BENEFITS OF ADJUDICATING YAKIMA BASIN WATER RIGHTS</vt:lpstr>
      <vt:lpstr>BENEFITS OF ADJUDICATING YAKIMA BASIN WATER RIGHTS </vt:lpstr>
      <vt:lpstr>STATUS OF ACQUAVELLA: CLOSE BUT NOT QUITE THERE YET</vt:lpstr>
      <vt:lpstr>STATUS OF ACQUAVELLA: CLOSE BUT NOT QUITE THERE YET</vt:lpstr>
      <vt:lpstr>   STATUS OF ACQUAVELLA: WHAT HAVE WE GAINED?   </vt:lpstr>
      <vt:lpstr>  STATUS OF ACQUAVELLA: WHAT HAVE WE GAINED?  </vt:lpstr>
      <vt:lpstr>   WHAT OTHER BASINS COULD BENEFIT FROM ADJUDICATIONS?    </vt:lpstr>
      <vt:lpstr>   CAN ADJUDICATIONS BE DONE MORE EFFICIENTLY?   </vt:lpstr>
      <vt:lpstr>   CAN ADJUDICATIONS BE DONE MORE EFFICIENTLY?   </vt:lpstr>
      <vt:lpstr>   CAN ADJUDICATIONS BE DONE MORE EFFICIENTLY?   </vt:lpstr>
      <vt:lpstr>   OTHER APPROACHES TO GAIN LEGAL CERTAINTY    </vt:lpstr>
      <vt:lpstr>   OTHER APPROACHES TO GAIN LEGAL CERTAINTY    </vt:lpstr>
      <vt:lpstr>   OTHER APPROACHES TO GAIN LEGAL CERTAINTY    </vt:lpstr>
      <vt:lpstr>   OTHER APPROACHES TO GAIN LEGAL CERTAINTY    </vt:lpstr>
      <vt:lpstr>   OTHER APPROACHES TO GAIN LEGAL CERTAINTY    </vt:lpstr>
      <vt:lpstr>   OTHER APPROACHES TO GAIN LEGAL CERTAINTY    </vt:lpstr>
      <vt:lpstr>   OTHER APPROACHES TO GAIN LEGAL CERTAINTY    </vt:lpstr>
    </vt:vector>
  </TitlesOfParts>
  <Company>Office of the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ECOLOGY RECENT ACTIVITIES: WATER RIGHT DECISIONS; PROPOSED AND ADOPTED POLICIES; WATER DISPUTE TASK FORCE</dc:title>
  <dc:creator>Office of the Attorney General</dc:creator>
  <cp:lastModifiedBy>Reichman, Alan (ATG)</cp:lastModifiedBy>
  <cp:revision>61</cp:revision>
  <dcterms:created xsi:type="dcterms:W3CDTF">2003-12-02T22:35:10Z</dcterms:created>
  <dcterms:modified xsi:type="dcterms:W3CDTF">2017-09-29T18:36:16Z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-1536633525</vt:i4>
  </property>
  <property fmtid="{D5CDD505-2E9C-101B-9397-08002B2CF9AE}" pid="3" name="_NewReviewCycle">
    <vt:lpwstr/>
  </property>
  <property fmtid="{D5CDD505-2E9C-101B-9397-08002B2CF9AE}" pid="4" name="_EmailSubject">
    <vt:lpwstr>AWRA-WA State Conference - Session Coordination and Request for Information</vt:lpwstr>
  </property>
  <property fmtid="{D5CDD505-2E9C-101B-9397-08002B2CF9AE}" pid="5" name="_AuthorEmail">
    <vt:lpwstr>AlanR@ATG.WA.GOV</vt:lpwstr>
  </property>
  <property fmtid="{D5CDD505-2E9C-101B-9397-08002B2CF9AE}" pid="6" name="_AuthorEmailDisplayName">
    <vt:lpwstr>Reichman, Alan (ATG)</vt:lpwstr>
  </property>
</Properties>
</file>