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8" r:id="rId1"/>
    <p:sldMasterId id="2147483665" r:id="rId2"/>
  </p:sldMasterIdLst>
  <p:notesMasterIdLst>
    <p:notesMasterId r:id="rId26"/>
  </p:notesMasterIdLst>
  <p:handoutMasterIdLst>
    <p:handoutMasterId r:id="rId27"/>
  </p:handoutMasterIdLst>
  <p:sldIdLst>
    <p:sldId id="376" r:id="rId3"/>
    <p:sldId id="587" r:id="rId4"/>
    <p:sldId id="444" r:id="rId5"/>
    <p:sldId id="446" r:id="rId6"/>
    <p:sldId id="541" r:id="rId7"/>
    <p:sldId id="542" r:id="rId8"/>
    <p:sldId id="543" r:id="rId9"/>
    <p:sldId id="544" r:id="rId10"/>
    <p:sldId id="568" r:id="rId11"/>
    <p:sldId id="545" r:id="rId12"/>
    <p:sldId id="546" r:id="rId13"/>
    <p:sldId id="547" r:id="rId14"/>
    <p:sldId id="551" r:id="rId15"/>
    <p:sldId id="552" r:id="rId16"/>
    <p:sldId id="550" r:id="rId17"/>
    <p:sldId id="563" r:id="rId18"/>
    <p:sldId id="549" r:id="rId19"/>
    <p:sldId id="589" r:id="rId20"/>
    <p:sldId id="566" r:id="rId21"/>
    <p:sldId id="590" r:id="rId22"/>
    <p:sldId id="586" r:id="rId23"/>
    <p:sldId id="588" r:id="rId24"/>
    <p:sldId id="540" r:id="rId25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dan Sanford" initials="JS" lastIdx="15" clrIdx="0">
    <p:extLst>
      <p:ext uri="{19B8F6BF-5375-455C-9EA6-DF929625EA0E}">
        <p15:presenceInfo xmlns:p15="http://schemas.microsoft.com/office/powerpoint/2012/main" userId="S-1-5-21-3942429394-1477745781-2236240702-2145" providerId="AD"/>
      </p:ext>
    </p:extLst>
  </p:cmAuthor>
  <p:cmAuthor id="2" name="Ryan Brownlee" initials="RB" lastIdx="7" clrIdx="1">
    <p:extLst>
      <p:ext uri="{19B8F6BF-5375-455C-9EA6-DF929625EA0E}">
        <p15:presenceInfo xmlns:p15="http://schemas.microsoft.com/office/powerpoint/2012/main" userId="S-1-5-21-3942429394-1477745781-2236240702-12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66FF"/>
    <a:srgbClr val="3366CC"/>
    <a:srgbClr val="708E4B"/>
    <a:srgbClr val="999966"/>
    <a:srgbClr val="556585"/>
    <a:srgbClr val="004F76"/>
    <a:srgbClr val="2C59B2"/>
    <a:srgbClr val="336699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87682" autoAdjust="0"/>
  </p:normalViewPr>
  <p:slideViewPr>
    <p:cSldViewPr snapToGrid="0">
      <p:cViewPr varScale="1">
        <p:scale>
          <a:sx n="105" d="100"/>
          <a:sy n="105" d="100"/>
        </p:scale>
        <p:origin x="1392" y="102"/>
      </p:cViewPr>
      <p:guideLst>
        <p:guide orient="horz" pos="1200"/>
        <p:guide orient="horz" pos="9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0"/>
    </p:cViewPr>
  </p:sorterViewPr>
  <p:notesViewPr>
    <p:cSldViewPr snapToGrid="0">
      <p:cViewPr>
        <p:scale>
          <a:sx n="60" d="100"/>
          <a:sy n="60" d="100"/>
        </p:scale>
        <p:origin x="273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5090559-D1A3-4421-9D75-80BE98DFD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48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1A64B44-6FD2-4FD7-9B0C-8CFE360EE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36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71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62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41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02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3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28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31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35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91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16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67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86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32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8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48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33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56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4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40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94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56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51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64B44-6FD2-4FD7-9B0C-8CFE360EEC1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3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366" y="-11794"/>
            <a:ext cx="8229600" cy="1371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034" y="1462088"/>
            <a:ext cx="8229600" cy="472099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366" y="-11794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48" y="1331456"/>
            <a:ext cx="8229600" cy="473188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62088"/>
            <a:ext cx="4038600" cy="4048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62088"/>
            <a:ext cx="4038600" cy="4048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0" y="6444344"/>
            <a:ext cx="9139648" cy="411480"/>
            <a:chOff x="0" y="6400800"/>
            <a:chExt cx="9139648" cy="514350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6400800"/>
              <a:ext cx="6096000" cy="514350"/>
            </a:xfrm>
            <a:prstGeom prst="rect">
              <a:avLst/>
            </a:prstGeom>
            <a:solidFill>
              <a:srgbClr val="708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l"/>
              <a:endParaRPr lang="en-US" sz="1200" spc="150" baseline="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6030688" y="6400800"/>
              <a:ext cx="3108960" cy="514350"/>
            </a:xfrm>
            <a:prstGeom prst="rect">
              <a:avLst/>
            </a:prstGeom>
            <a:solidFill>
              <a:srgbClr val="5565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spc="300" baseline="0" dirty="0">
                <a:solidFill>
                  <a:srgbClr val="9FAAC1"/>
                </a:solidFill>
                <a:latin typeface="Futura Lt BT" pitchFamily="34" charset="0"/>
              </a:endParaRPr>
            </a:p>
          </p:txBody>
        </p:sp>
      </p:grpSp>
      <p:sp>
        <p:nvSpPr>
          <p:cNvPr id="1027" name="Rectangle 14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65366" y="-11794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664034" y="1462088"/>
            <a:ext cx="8229600" cy="47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0196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101600"/>
          </a:xfrm>
          <a:prstGeom prst="rect">
            <a:avLst/>
          </a:prstGeom>
          <a:solidFill>
            <a:srgbClr val="708E4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5231" y="6462031"/>
            <a:ext cx="2133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spc="120" baseline="0" dirty="0" smtClean="0">
          <a:solidFill>
            <a:srgbClr val="55658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56585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56585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56585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56585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3366C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3366C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3366C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3366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56585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56585"/>
        </a:buClr>
        <a:buSzPct val="6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56585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56585"/>
        </a:buClr>
        <a:buSzPct val="65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56585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366C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366C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366C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366C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4352" y="6446520"/>
            <a:ext cx="9139648" cy="411480"/>
            <a:chOff x="0" y="6400800"/>
            <a:chExt cx="9139648" cy="51435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400800"/>
              <a:ext cx="6096000" cy="514350"/>
            </a:xfrm>
            <a:prstGeom prst="rect">
              <a:avLst/>
            </a:prstGeom>
            <a:solidFill>
              <a:srgbClr val="708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l"/>
              <a:endParaRPr lang="en-US" sz="1200" spc="150" baseline="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6030688" y="6400800"/>
              <a:ext cx="3108960" cy="514350"/>
            </a:xfrm>
            <a:prstGeom prst="rect">
              <a:avLst/>
            </a:prstGeom>
            <a:solidFill>
              <a:srgbClr val="5565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spc="300" baseline="0" dirty="0">
                <a:solidFill>
                  <a:srgbClr val="9FAAC1"/>
                </a:solidFill>
                <a:latin typeface="Futura Lt BT" pitchFamily="34" charset="0"/>
              </a:endParaRPr>
            </a:p>
          </p:txBody>
        </p:sp>
      </p:grpSp>
      <p:sp>
        <p:nvSpPr>
          <p:cNvPr id="1027" name="Rectangle 14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65366" y="-11794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664034" y="1462088"/>
            <a:ext cx="8229600" cy="47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0196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101600"/>
          </a:xfrm>
          <a:prstGeom prst="rect">
            <a:avLst/>
          </a:prstGeom>
          <a:solidFill>
            <a:srgbClr val="708E4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55948" y="6521326"/>
            <a:ext cx="30619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spc="150" baseline="0" dirty="0">
                <a:solidFill>
                  <a:schemeClr val="bg1"/>
                </a:solidFill>
                <a:latin typeface="Calibri"/>
              </a:rPr>
              <a:t>AWRA WA Section| October 3, 2017</a:t>
            </a:r>
            <a:endParaRPr lang="en-US" sz="1200" spc="150" baseline="0" dirty="0">
              <a:solidFill>
                <a:schemeClr val="bg1"/>
              </a:solidFill>
              <a:effectLst/>
              <a:latin typeface="Calibri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5231" y="6462031"/>
            <a:ext cx="2133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9" r:id="rId3"/>
    <p:sldLayoutId id="2147483670" r:id="rId4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spc="120" baseline="0">
          <a:solidFill>
            <a:srgbClr val="55658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56585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56585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56585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556585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3366C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3366C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3366C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3366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56585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56585"/>
        </a:buClr>
        <a:buSzPct val="6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56585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56585"/>
        </a:buClr>
        <a:buSzPct val="65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56585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366C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366C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366C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366C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0881" y="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850" y="1215789"/>
            <a:ext cx="2870848" cy="1431421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</a:rPr>
              <a:t>Storage 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Solutions</a:t>
            </a:r>
          </a:p>
        </p:txBody>
      </p:sp>
      <p:pic>
        <p:nvPicPr>
          <p:cNvPr id="5" name="Picture 13" descr="2010 Color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9922" y="4978212"/>
            <a:ext cx="1664153" cy="64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9850" y="3945844"/>
            <a:ext cx="323516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00" kern="1400" dirty="0">
                <a:solidFill>
                  <a:srgbClr val="556585"/>
                </a:solidFill>
              </a:rPr>
              <a:t>Presented by</a:t>
            </a:r>
          </a:p>
          <a:p>
            <a:pPr>
              <a:lnSpc>
                <a:spcPct val="120000"/>
              </a:lnSpc>
            </a:pPr>
            <a:r>
              <a:rPr lang="en-US" sz="1400" kern="1400" dirty="0">
                <a:solidFill>
                  <a:srgbClr val="556585"/>
                </a:solidFill>
              </a:rPr>
              <a:t>J. Ryan Brownlee, PE</a:t>
            </a:r>
          </a:p>
          <a:p>
            <a:pPr>
              <a:lnSpc>
                <a:spcPct val="120000"/>
              </a:lnSpc>
            </a:pPr>
            <a:r>
              <a:rPr lang="en-US" sz="1400" kern="1400" dirty="0">
                <a:solidFill>
                  <a:srgbClr val="556585"/>
                </a:solidFill>
              </a:rPr>
              <a:t>Associate Water Resources Engineer</a:t>
            </a:r>
          </a:p>
          <a:p>
            <a:endParaRPr lang="en-US" sz="1200" kern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9850" y="3535366"/>
            <a:ext cx="2046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400" dirty="0">
                <a:solidFill>
                  <a:srgbClr val="556585"/>
                </a:solidFill>
              </a:rPr>
              <a:t>October 3, 2017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0EC87-09ED-4D91-8165-F4384C3BEF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6" t="6992" r="33850" b="-336"/>
          <a:stretch/>
        </p:blipFill>
        <p:spPr>
          <a:xfrm>
            <a:off x="10881" y="106954"/>
            <a:ext cx="4877003" cy="635652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3" y="-11794"/>
            <a:ext cx="9069187" cy="904153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Spring Creek Reservoir –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1C11B0-18F3-4FBA-AE8F-248174F79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1349" y="802878"/>
            <a:ext cx="6456113" cy="565005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EEBB0A6-F034-468E-BD6F-9F62ACBF2AD5}"/>
              </a:ext>
            </a:extLst>
          </p:cNvPr>
          <p:cNvSpPr/>
          <p:nvPr/>
        </p:nvSpPr>
        <p:spPr bwMode="auto">
          <a:xfrm>
            <a:off x="6115411" y="912284"/>
            <a:ext cx="481186" cy="965200"/>
          </a:xfrm>
          <a:custGeom>
            <a:avLst/>
            <a:gdLst>
              <a:gd name="connsiteX0" fmla="*/ 416560 w 481186"/>
              <a:gd name="connsiteY0" fmla="*/ 0 h 965200"/>
              <a:gd name="connsiteX1" fmla="*/ 447040 w 481186"/>
              <a:gd name="connsiteY1" fmla="*/ 416560 h 965200"/>
              <a:gd name="connsiteX2" fmla="*/ 0 w 481186"/>
              <a:gd name="connsiteY2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186" h="965200">
                <a:moveTo>
                  <a:pt x="416560" y="0"/>
                </a:moveTo>
                <a:cubicBezTo>
                  <a:pt x="466513" y="127846"/>
                  <a:pt x="516467" y="255693"/>
                  <a:pt x="447040" y="416560"/>
                </a:cubicBezTo>
                <a:cubicBezTo>
                  <a:pt x="377613" y="577427"/>
                  <a:pt x="188806" y="771313"/>
                  <a:pt x="0" y="965200"/>
                </a:cubicBezTo>
              </a:path>
            </a:pathLst>
          </a:custGeom>
          <a:noFill/>
          <a:ln w="76200" cap="flat" cmpd="sng" algn="ctr">
            <a:solidFill>
              <a:schemeClr val="tx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DB5FA23-964F-4CDA-B620-2F551AC7EE86}"/>
              </a:ext>
            </a:extLst>
          </p:cNvPr>
          <p:cNvSpPr/>
          <p:nvPr/>
        </p:nvSpPr>
        <p:spPr bwMode="auto">
          <a:xfrm rot="15104608" flipV="1">
            <a:off x="4045891" y="1867315"/>
            <a:ext cx="383583" cy="977442"/>
          </a:xfrm>
          <a:custGeom>
            <a:avLst/>
            <a:gdLst>
              <a:gd name="connsiteX0" fmla="*/ 416560 w 481186"/>
              <a:gd name="connsiteY0" fmla="*/ 0 h 965200"/>
              <a:gd name="connsiteX1" fmla="*/ 447040 w 481186"/>
              <a:gd name="connsiteY1" fmla="*/ 416560 h 965200"/>
              <a:gd name="connsiteX2" fmla="*/ 0 w 481186"/>
              <a:gd name="connsiteY2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186" h="965200">
                <a:moveTo>
                  <a:pt x="416560" y="0"/>
                </a:moveTo>
                <a:cubicBezTo>
                  <a:pt x="466513" y="127846"/>
                  <a:pt x="516467" y="255693"/>
                  <a:pt x="447040" y="416560"/>
                </a:cubicBezTo>
                <a:cubicBezTo>
                  <a:pt x="377613" y="577427"/>
                  <a:pt x="188806" y="771313"/>
                  <a:pt x="0" y="965200"/>
                </a:cubicBezTo>
              </a:path>
            </a:pathLst>
          </a:custGeom>
          <a:noFill/>
          <a:ln w="76200" cap="flat" cmpd="sng" algn="ctr">
            <a:solidFill>
              <a:schemeClr val="tx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BA86B75-2D75-4EA0-8EE5-E1A898821154}"/>
              </a:ext>
            </a:extLst>
          </p:cNvPr>
          <p:cNvSpPr/>
          <p:nvPr/>
        </p:nvSpPr>
        <p:spPr bwMode="auto">
          <a:xfrm rot="13995552" flipH="1" flipV="1">
            <a:off x="3118814" y="3601656"/>
            <a:ext cx="134460" cy="763558"/>
          </a:xfrm>
          <a:custGeom>
            <a:avLst/>
            <a:gdLst>
              <a:gd name="connsiteX0" fmla="*/ 416560 w 481186"/>
              <a:gd name="connsiteY0" fmla="*/ 0 h 965200"/>
              <a:gd name="connsiteX1" fmla="*/ 447040 w 481186"/>
              <a:gd name="connsiteY1" fmla="*/ 416560 h 965200"/>
              <a:gd name="connsiteX2" fmla="*/ 0 w 481186"/>
              <a:gd name="connsiteY2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186" h="965200">
                <a:moveTo>
                  <a:pt x="416560" y="0"/>
                </a:moveTo>
                <a:cubicBezTo>
                  <a:pt x="466513" y="127846"/>
                  <a:pt x="516467" y="255693"/>
                  <a:pt x="447040" y="416560"/>
                </a:cubicBezTo>
                <a:cubicBezTo>
                  <a:pt x="377613" y="577427"/>
                  <a:pt x="188806" y="771313"/>
                  <a:pt x="0" y="965200"/>
                </a:cubicBezTo>
              </a:path>
            </a:pathLst>
          </a:custGeom>
          <a:noFill/>
          <a:ln w="76200" cap="flat" cmpd="sng" algn="ctr">
            <a:solidFill>
              <a:schemeClr val="tx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B0AA3C8-402C-4965-9980-687E073FA57E}"/>
              </a:ext>
            </a:extLst>
          </p:cNvPr>
          <p:cNvSpPr/>
          <p:nvPr/>
        </p:nvSpPr>
        <p:spPr bwMode="auto">
          <a:xfrm rot="6882381">
            <a:off x="1981618" y="3686067"/>
            <a:ext cx="256720" cy="763558"/>
          </a:xfrm>
          <a:custGeom>
            <a:avLst/>
            <a:gdLst>
              <a:gd name="connsiteX0" fmla="*/ 416560 w 481186"/>
              <a:gd name="connsiteY0" fmla="*/ 0 h 965200"/>
              <a:gd name="connsiteX1" fmla="*/ 447040 w 481186"/>
              <a:gd name="connsiteY1" fmla="*/ 416560 h 965200"/>
              <a:gd name="connsiteX2" fmla="*/ 0 w 481186"/>
              <a:gd name="connsiteY2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186" h="965200">
                <a:moveTo>
                  <a:pt x="416560" y="0"/>
                </a:moveTo>
                <a:cubicBezTo>
                  <a:pt x="466513" y="127846"/>
                  <a:pt x="516467" y="255693"/>
                  <a:pt x="447040" y="416560"/>
                </a:cubicBezTo>
                <a:cubicBezTo>
                  <a:pt x="377613" y="577427"/>
                  <a:pt x="188806" y="771313"/>
                  <a:pt x="0" y="965200"/>
                </a:cubicBezTo>
              </a:path>
            </a:pathLst>
          </a:custGeom>
          <a:noFill/>
          <a:ln w="76200" cap="flat" cmpd="sng" algn="ctr">
            <a:solidFill>
              <a:schemeClr val="tx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71228CD-2B01-457B-8CD1-7B9C909661CC}"/>
              </a:ext>
            </a:extLst>
          </p:cNvPr>
          <p:cNvSpPr/>
          <p:nvPr/>
        </p:nvSpPr>
        <p:spPr bwMode="auto">
          <a:xfrm rot="13249140" flipV="1">
            <a:off x="5697232" y="2073581"/>
            <a:ext cx="265168" cy="566823"/>
          </a:xfrm>
          <a:custGeom>
            <a:avLst/>
            <a:gdLst>
              <a:gd name="connsiteX0" fmla="*/ 416560 w 481186"/>
              <a:gd name="connsiteY0" fmla="*/ 0 h 965200"/>
              <a:gd name="connsiteX1" fmla="*/ 447040 w 481186"/>
              <a:gd name="connsiteY1" fmla="*/ 416560 h 965200"/>
              <a:gd name="connsiteX2" fmla="*/ 0 w 481186"/>
              <a:gd name="connsiteY2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186" h="965200">
                <a:moveTo>
                  <a:pt x="416560" y="0"/>
                </a:moveTo>
                <a:cubicBezTo>
                  <a:pt x="466513" y="127846"/>
                  <a:pt x="516467" y="255693"/>
                  <a:pt x="447040" y="416560"/>
                </a:cubicBezTo>
                <a:cubicBezTo>
                  <a:pt x="377613" y="577427"/>
                  <a:pt x="188806" y="771313"/>
                  <a:pt x="0" y="965200"/>
                </a:cubicBezTo>
              </a:path>
            </a:pathLst>
          </a:custGeom>
          <a:noFill/>
          <a:ln w="762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248CB74-445E-4A4F-8ADD-D83DBF6D1221}"/>
              </a:ext>
            </a:extLst>
          </p:cNvPr>
          <p:cNvSpPr/>
          <p:nvPr/>
        </p:nvSpPr>
        <p:spPr bwMode="auto">
          <a:xfrm rot="15104608" flipV="1">
            <a:off x="4447152" y="2874582"/>
            <a:ext cx="214190" cy="903362"/>
          </a:xfrm>
          <a:custGeom>
            <a:avLst/>
            <a:gdLst>
              <a:gd name="connsiteX0" fmla="*/ 416560 w 481186"/>
              <a:gd name="connsiteY0" fmla="*/ 0 h 965200"/>
              <a:gd name="connsiteX1" fmla="*/ 447040 w 481186"/>
              <a:gd name="connsiteY1" fmla="*/ 416560 h 965200"/>
              <a:gd name="connsiteX2" fmla="*/ 0 w 481186"/>
              <a:gd name="connsiteY2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186" h="965200">
                <a:moveTo>
                  <a:pt x="416560" y="0"/>
                </a:moveTo>
                <a:cubicBezTo>
                  <a:pt x="466513" y="127846"/>
                  <a:pt x="516467" y="255693"/>
                  <a:pt x="447040" y="416560"/>
                </a:cubicBezTo>
                <a:cubicBezTo>
                  <a:pt x="377613" y="577427"/>
                  <a:pt x="188806" y="771313"/>
                  <a:pt x="0" y="965200"/>
                </a:cubicBezTo>
              </a:path>
            </a:pathLst>
          </a:custGeom>
          <a:noFill/>
          <a:ln w="762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7570ADA-DACB-4332-938F-6FAB7E8CACA6}"/>
              </a:ext>
            </a:extLst>
          </p:cNvPr>
          <p:cNvSpPr/>
          <p:nvPr/>
        </p:nvSpPr>
        <p:spPr bwMode="auto">
          <a:xfrm rot="2983745">
            <a:off x="3049573" y="3580808"/>
            <a:ext cx="235546" cy="805252"/>
          </a:xfrm>
          <a:custGeom>
            <a:avLst/>
            <a:gdLst>
              <a:gd name="connsiteX0" fmla="*/ 416560 w 481186"/>
              <a:gd name="connsiteY0" fmla="*/ 0 h 965200"/>
              <a:gd name="connsiteX1" fmla="*/ 447040 w 481186"/>
              <a:gd name="connsiteY1" fmla="*/ 416560 h 965200"/>
              <a:gd name="connsiteX2" fmla="*/ 0 w 481186"/>
              <a:gd name="connsiteY2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186" h="965200">
                <a:moveTo>
                  <a:pt x="416560" y="0"/>
                </a:moveTo>
                <a:cubicBezTo>
                  <a:pt x="466513" y="127846"/>
                  <a:pt x="516467" y="255693"/>
                  <a:pt x="447040" y="416560"/>
                </a:cubicBezTo>
                <a:cubicBezTo>
                  <a:pt x="377613" y="577427"/>
                  <a:pt x="188806" y="771313"/>
                  <a:pt x="0" y="965200"/>
                </a:cubicBezTo>
              </a:path>
            </a:pathLst>
          </a:custGeom>
          <a:noFill/>
          <a:ln w="76200" cap="flat" cmpd="sng" algn="ctr">
            <a:solidFill>
              <a:schemeClr val="bg2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9926314-3AAB-4EF7-95C3-2DA338614253}"/>
              </a:ext>
            </a:extLst>
          </p:cNvPr>
          <p:cNvSpPr/>
          <p:nvPr/>
        </p:nvSpPr>
        <p:spPr bwMode="auto">
          <a:xfrm rot="5937903">
            <a:off x="1954740" y="3728776"/>
            <a:ext cx="324002" cy="652156"/>
          </a:xfrm>
          <a:custGeom>
            <a:avLst/>
            <a:gdLst>
              <a:gd name="connsiteX0" fmla="*/ 416560 w 481186"/>
              <a:gd name="connsiteY0" fmla="*/ 0 h 965200"/>
              <a:gd name="connsiteX1" fmla="*/ 447040 w 481186"/>
              <a:gd name="connsiteY1" fmla="*/ 416560 h 965200"/>
              <a:gd name="connsiteX2" fmla="*/ 0 w 481186"/>
              <a:gd name="connsiteY2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186" h="965200">
                <a:moveTo>
                  <a:pt x="416560" y="0"/>
                </a:moveTo>
                <a:cubicBezTo>
                  <a:pt x="466513" y="127846"/>
                  <a:pt x="516467" y="255693"/>
                  <a:pt x="447040" y="416560"/>
                </a:cubicBezTo>
                <a:cubicBezTo>
                  <a:pt x="377613" y="577427"/>
                  <a:pt x="188806" y="771313"/>
                  <a:pt x="0" y="965200"/>
                </a:cubicBezTo>
              </a:path>
            </a:pathLst>
          </a:custGeom>
          <a:noFill/>
          <a:ln w="76200" cap="flat" cmpd="sng" algn="ctr">
            <a:solidFill>
              <a:schemeClr val="bg2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23B7D3-26A7-4ED0-A189-77494D88D7B1}"/>
              </a:ext>
            </a:extLst>
          </p:cNvPr>
          <p:cNvSpPr txBox="1"/>
          <p:nvPr/>
        </p:nvSpPr>
        <p:spPr>
          <a:xfrm>
            <a:off x="6596597" y="1040468"/>
            <a:ext cx="179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Existing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EA7512-32EE-478A-8B24-934D576067AA}"/>
              </a:ext>
            </a:extLst>
          </p:cNvPr>
          <p:cNvSpPr txBox="1"/>
          <p:nvPr/>
        </p:nvSpPr>
        <p:spPr>
          <a:xfrm>
            <a:off x="6008314" y="1987660"/>
            <a:ext cx="179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Proposed</a:t>
            </a:r>
          </a:p>
        </p:txBody>
      </p:sp>
    </p:spTree>
    <p:extLst>
      <p:ext uri="{BB962C8B-B14F-4D97-AF65-F5344CB8AC3E}">
        <p14:creationId xmlns:p14="http://schemas.microsoft.com/office/powerpoint/2010/main" val="406289197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3" y="-11794"/>
            <a:ext cx="9069187" cy="904153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Alpine Lakes –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45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FA67483-090D-436D-A0D4-A3F25EAA7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773326-F28F-4F08-B424-D7AB1D8C7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6" y="892359"/>
            <a:ext cx="7352008" cy="55285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27863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3" y="-11794"/>
            <a:ext cx="9069187" cy="904153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Alpine Lakes –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B22D10-3A8E-4CAC-858C-B55329A04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8675"/>
            <a:ext cx="8229600" cy="473188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Modeled After Yakima Tea-Cup:</a:t>
            </a:r>
            <a:endParaRPr lang="en-US" sz="2800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5A3DB-2DB6-48BF-A584-92D8FA397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00" t="3571" r="32273" b="41543"/>
          <a:stretch/>
        </p:blipFill>
        <p:spPr>
          <a:xfrm>
            <a:off x="1828799" y="1367334"/>
            <a:ext cx="5419900" cy="503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0764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3" y="-11794"/>
            <a:ext cx="9069187" cy="904153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Alpine Lakes –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F7F356-BA8F-46E4-A47D-17F342225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15" y="956043"/>
            <a:ext cx="6889067" cy="521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850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3" y="-11794"/>
            <a:ext cx="9069187" cy="904153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Alpine Lakes –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45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278DC77-2983-415F-94EE-7E70B1755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12325" r="5802" b="11311"/>
          <a:stretch/>
        </p:blipFill>
        <p:spPr>
          <a:xfrm>
            <a:off x="659556" y="892359"/>
            <a:ext cx="8131668" cy="54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35893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3" y="-11794"/>
            <a:ext cx="9069187" cy="904153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(Over 10,000 Acre-Feet)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B22D10-3A8E-4CAC-858C-B55329A04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39" y="1591959"/>
            <a:ext cx="8387845" cy="39950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Case Study Examples:</a:t>
            </a:r>
          </a:p>
          <a:p>
            <a:pPr lvl="1"/>
            <a:r>
              <a:rPr lang="en-US" dirty="0" err="1"/>
              <a:t>Switzler</a:t>
            </a:r>
            <a:r>
              <a:rPr lang="en-US" dirty="0"/>
              <a:t> Canyon Reservoir (Planning / New)</a:t>
            </a:r>
          </a:p>
          <a:p>
            <a:pPr lvl="2"/>
            <a:r>
              <a:rPr lang="en-US" dirty="0"/>
              <a:t>44,000 acre-feet, New Columbia River Off-Channel</a:t>
            </a:r>
          </a:p>
          <a:p>
            <a:pPr lvl="2"/>
            <a:r>
              <a:rPr lang="en-US" dirty="0" err="1"/>
              <a:t>WRIA</a:t>
            </a:r>
            <a:r>
              <a:rPr lang="en-US" dirty="0"/>
              <a:t> 31 – Rock/Glade</a:t>
            </a:r>
          </a:p>
          <a:p>
            <a:pPr lvl="2"/>
            <a:r>
              <a:rPr lang="en-US" dirty="0" err="1"/>
              <a:t>EIS</a:t>
            </a:r>
            <a:r>
              <a:rPr lang="en-US" dirty="0"/>
              <a:t> Pending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Existing Reservoir Reoperation Examples</a:t>
            </a:r>
          </a:p>
          <a:p>
            <a:pPr lvl="2"/>
            <a:r>
              <a:rPr lang="en-US" dirty="0"/>
              <a:t>Sullivan Lake Water Supply Project</a:t>
            </a:r>
          </a:p>
          <a:p>
            <a:pPr lvl="2"/>
            <a:r>
              <a:rPr lang="en-US" dirty="0"/>
              <a:t>Lake Roosevelt Incremental Storage Release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9E4818F-4835-4636-8331-7699053D09C8}"/>
              </a:ext>
            </a:extLst>
          </p:cNvPr>
          <p:cNvSpPr txBox="1">
            <a:spLocks/>
          </p:cNvSpPr>
          <p:nvPr/>
        </p:nvSpPr>
        <p:spPr>
          <a:xfrm>
            <a:off x="159738" y="799713"/>
            <a:ext cx="7731534" cy="936117"/>
          </a:xfr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5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sz="4400" spc="120" dirty="0">
                <a:solidFill>
                  <a:srgbClr val="556585"/>
                </a:solidFill>
              </a:rPr>
              <a:t>New Reservoir</a:t>
            </a:r>
            <a:endParaRPr lang="en-US" dirty="0"/>
          </a:p>
          <a:p>
            <a:pPr marL="457200" lvl="1" indent="0">
              <a:spcBef>
                <a:spcPts val="0"/>
              </a:spcBef>
              <a:buFont typeface="Wingdings" pitchFamily="2" charset="2"/>
              <a:buNone/>
            </a:pPr>
            <a:endParaRPr lang="en-US" sz="3200" kern="0" dirty="0"/>
          </a:p>
          <a:p>
            <a:pPr marL="914400" lvl="2" indent="0">
              <a:buFont typeface="Wingdings" pitchFamily="2" charset="2"/>
              <a:buNone/>
            </a:pP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729597064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3" y="-11794"/>
            <a:ext cx="9069187" cy="904153"/>
          </a:xfrm>
        </p:spPr>
        <p:txBody>
          <a:bodyPr/>
          <a:lstStyle/>
          <a:p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Switzler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Canyon –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B94384F-1813-4FEA-80AD-4760468A37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20" y="892359"/>
            <a:ext cx="6953376" cy="542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623922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3" y="-11794"/>
            <a:ext cx="9069187" cy="904153"/>
          </a:xfrm>
        </p:spPr>
        <p:txBody>
          <a:bodyPr/>
          <a:lstStyle/>
          <a:p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Switzler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Canyon –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BB58DC2-D689-437D-9C2E-FFEC4B6C2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t="2963" r="3709" b="1724"/>
          <a:stretch/>
        </p:blipFill>
        <p:spPr>
          <a:xfrm>
            <a:off x="4706853" y="859488"/>
            <a:ext cx="4181302" cy="5563333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6FFCAC-1AEA-4A95-886E-8670DD24CF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2228" r="2531" b="2325"/>
          <a:stretch/>
        </p:blipFill>
        <p:spPr>
          <a:xfrm>
            <a:off x="279400" y="859488"/>
            <a:ext cx="4222866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02951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3" y="-11794"/>
            <a:ext cx="9069187" cy="904153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Reservoir Reoperation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070530-8C12-4611-B44B-E6C8AA490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Sullivan Lake Water Supply Project</a:t>
            </a:r>
          </a:p>
          <a:p>
            <a:pPr lvl="1"/>
            <a:r>
              <a:rPr lang="en-US" dirty="0"/>
              <a:t>Conversion of Pend Oreille County PUD Hydropower Right to Water Supply</a:t>
            </a:r>
          </a:p>
          <a:p>
            <a:pPr lvl="1"/>
            <a:r>
              <a:rPr lang="en-US" dirty="0"/>
              <a:t>14,000 acre-feet (1/3 Instream)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Lake Roosevelt Drawdown</a:t>
            </a:r>
          </a:p>
          <a:p>
            <a:pPr lvl="1"/>
            <a:r>
              <a:rPr lang="en-US" dirty="0"/>
              <a:t>1-Foot Operational Change of Lake Roosevelt</a:t>
            </a:r>
          </a:p>
          <a:p>
            <a:pPr lvl="1"/>
            <a:r>
              <a:rPr lang="en-US" dirty="0"/>
              <a:t>25,000 ac-ft for Municipal (82,500 ac-ft total).</a:t>
            </a:r>
          </a:p>
        </p:txBody>
      </p:sp>
    </p:spTree>
    <p:extLst>
      <p:ext uri="{BB962C8B-B14F-4D97-AF65-F5344CB8AC3E}">
        <p14:creationId xmlns:p14="http://schemas.microsoft.com/office/powerpoint/2010/main" val="81782164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3" y="-11794"/>
            <a:ext cx="9069187" cy="904153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Aquifer Storage and Recovery (ASR)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B79A25-66E7-42E5-98C3-4395C0C8A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40583"/>
            <a:ext cx="8363243" cy="5333608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3500" b="1" dirty="0"/>
              <a:t>City of White Salmon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/>
              <a:t>Buck Creek Historical Source.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/>
              <a:t>Groundwater After 2002.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/>
              <a:t>Chronic Problems with Decreasing Well Yields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/>
              <a:t>City Responds: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Reactivate Buck Creek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Construct ASR Project</a:t>
            </a:r>
          </a:p>
        </p:txBody>
      </p:sp>
    </p:spTree>
    <p:extLst>
      <p:ext uri="{BB962C8B-B14F-4D97-AF65-F5344CB8AC3E}">
        <p14:creationId xmlns:p14="http://schemas.microsoft.com/office/powerpoint/2010/main" val="333925604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366" y="-11794"/>
            <a:ext cx="8229600" cy="840469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Storage: Basic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411" y="1296977"/>
            <a:ext cx="7970195" cy="4530246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000" b="1" dirty="0">
                <a:solidFill>
                  <a:srgbClr val="556585"/>
                </a:solidFill>
                <a:ea typeface="+mn-ea"/>
                <a:cs typeface="+mn-cs"/>
              </a:rPr>
              <a:t>Step 1: Find River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4000" b="1" dirty="0">
              <a:solidFill>
                <a:srgbClr val="556585"/>
              </a:solidFill>
            </a:endParaRP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000" b="1" dirty="0">
                <a:solidFill>
                  <a:srgbClr val="556585"/>
                </a:solidFill>
                <a:ea typeface="+mn-ea"/>
                <a:cs typeface="+mn-cs"/>
              </a:rPr>
              <a:t>Step 2: Build Dam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4000" b="1" dirty="0">
              <a:solidFill>
                <a:srgbClr val="556585"/>
              </a:solidFill>
            </a:endParaRP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4000" b="1" dirty="0">
              <a:solidFill>
                <a:srgbClr val="556585"/>
              </a:solidFill>
              <a:ea typeface="+mn-ea"/>
              <a:cs typeface="+mn-cs"/>
            </a:endParaRP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000" b="1" dirty="0">
                <a:solidFill>
                  <a:srgbClr val="556585"/>
                </a:solidFill>
              </a:rPr>
              <a:t>…….Right?</a:t>
            </a:r>
            <a:endParaRPr lang="en-US" sz="4000" b="1" dirty="0">
              <a:solidFill>
                <a:srgbClr val="556585"/>
              </a:solidFill>
              <a:ea typeface="+mn-ea"/>
              <a:cs typeface="+mn-cs"/>
            </a:endParaRPr>
          </a:p>
          <a:p>
            <a:pPr lvl="2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556585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D2DAAB-C20C-45A7-95C8-41B38D49F624}"/>
              </a:ext>
            </a:extLst>
          </p:cNvPr>
          <p:cNvSpPr/>
          <p:nvPr/>
        </p:nvSpPr>
        <p:spPr>
          <a:xfrm rot="20370019">
            <a:off x="1131177" y="2534783"/>
            <a:ext cx="728614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 SO FAST!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68336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3" y="-11794"/>
            <a:ext cx="9069187" cy="904153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Aquifer Storage and Recovery (ASR)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B79A25-66E7-42E5-98C3-4395C0C8A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40583"/>
            <a:ext cx="8363243" cy="5333608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3500" b="1" dirty="0"/>
              <a:t>Conceptual Model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53185F7-CB8D-4B5B-9D1D-EA561F757E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69312" y="1768035"/>
            <a:ext cx="5127523" cy="438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4871836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3" y="-11794"/>
            <a:ext cx="9069187" cy="904153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ASR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Regualtion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B79A25-66E7-42E5-98C3-4395C0C8A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40583"/>
            <a:ext cx="8363243" cy="5333608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3500" b="1" dirty="0"/>
              <a:t>Washington State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/>
              <a:t>173-157 WAC – Underground ASR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/>
              <a:t>Water Right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/>
              <a:t>Reservoir Permit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 err="1"/>
              <a:t>UIC</a:t>
            </a:r>
            <a:r>
              <a:rPr lang="en-US" sz="2400" dirty="0"/>
              <a:t> Registration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/>
              <a:t>Groundwater </a:t>
            </a:r>
            <a:r>
              <a:rPr lang="en-US" sz="2400" dirty="0" err="1"/>
              <a:t>Antidegredation</a:t>
            </a:r>
            <a:r>
              <a:rPr lang="en-US" sz="2400" dirty="0"/>
              <a:t> Policy 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sz="2000" dirty="0"/>
              <a:t>Both </a:t>
            </a:r>
            <a:r>
              <a:rPr lang="en-US" sz="2000" dirty="0" err="1"/>
              <a:t>OCPI</a:t>
            </a:r>
            <a:r>
              <a:rPr lang="en-US" sz="2000" dirty="0"/>
              <a:t> and </a:t>
            </a:r>
            <a:r>
              <a:rPr lang="en-US" sz="2000" dirty="0" err="1"/>
              <a:t>AKART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821692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66BA90-862F-491C-9E87-57208379FD4B}"/>
              </a:ext>
            </a:extLst>
          </p:cNvPr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4" y="1183724"/>
            <a:ext cx="8786847" cy="1272873"/>
          </a:xfrm>
        </p:spPr>
        <p:txBody>
          <a:bodyPr/>
          <a:lstStyle/>
          <a:p>
            <a:r>
              <a:rPr lang="en-US" sz="4000" b="1" dirty="0">
                <a:latin typeface="Trebuchet MS" panose="020B0603020202020204" pitchFamily="34" charset="0"/>
              </a:rPr>
              <a:t>White Salmon ASR Current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034" y="2555324"/>
            <a:ext cx="8229600" cy="263732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Pilot Test Successful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Now: Processing Water Right and Reservoir Permits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Soon: Full Scale Implementation Planned for 2018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Estimated Volume: 150 to 200 acre-feet.</a:t>
            </a:r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8989033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0881" y="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097" y="918583"/>
            <a:ext cx="8341567" cy="2286907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Questions?</a:t>
            </a:r>
          </a:p>
        </p:txBody>
      </p:sp>
      <p:pic>
        <p:nvPicPr>
          <p:cNvPr id="5" name="Picture 13" descr="2010 Color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0802" y="4231468"/>
            <a:ext cx="1664153" cy="64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65298" y="2965423"/>
            <a:ext cx="3235163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kern="1400" dirty="0">
                <a:solidFill>
                  <a:srgbClr val="556585"/>
                </a:solidFill>
              </a:rPr>
              <a:t>J. Ryan Brownlee, PE</a:t>
            </a:r>
          </a:p>
          <a:p>
            <a:pPr algn="ctr">
              <a:lnSpc>
                <a:spcPct val="120000"/>
              </a:lnSpc>
            </a:pPr>
            <a:r>
              <a:rPr lang="en-US" sz="1400" kern="1400" dirty="0">
                <a:solidFill>
                  <a:srgbClr val="556585"/>
                </a:solidFill>
              </a:rPr>
              <a:t>Associate Water Resources Engineer</a:t>
            </a:r>
          </a:p>
          <a:p>
            <a:pPr algn="ctr"/>
            <a:endParaRPr lang="en-US" sz="1200" kern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6854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366" y="-11794"/>
            <a:ext cx="8229600" cy="840469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411" y="1296977"/>
            <a:ext cx="7970195" cy="4530246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000" b="1" dirty="0">
                <a:solidFill>
                  <a:srgbClr val="556585"/>
                </a:solidFill>
              </a:rPr>
              <a:t>Surface Water Storage</a:t>
            </a:r>
          </a:p>
          <a:p>
            <a:pPr lvl="1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556585"/>
                </a:solidFill>
              </a:rPr>
              <a:t>Micro-Storage </a:t>
            </a:r>
          </a:p>
          <a:p>
            <a:pPr lvl="2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556585"/>
                </a:solidFill>
              </a:rPr>
              <a:t>less than 10 acre-feet</a:t>
            </a:r>
          </a:p>
          <a:p>
            <a:pPr lvl="1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556585"/>
                </a:solidFill>
              </a:rPr>
              <a:t>Small-Mid</a:t>
            </a:r>
          </a:p>
          <a:p>
            <a:pPr lvl="2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556585"/>
                </a:solidFill>
              </a:rPr>
              <a:t>up to 10,000 acre-feet</a:t>
            </a:r>
          </a:p>
          <a:p>
            <a:pPr lvl="1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556585"/>
                </a:solidFill>
              </a:rPr>
              <a:t>Large </a:t>
            </a:r>
          </a:p>
          <a:p>
            <a:pPr lvl="2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556585"/>
                </a:solidFill>
              </a:rPr>
              <a:t>over 10,000 acre-feet</a:t>
            </a:r>
          </a:p>
          <a:p>
            <a:pPr lvl="2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556585"/>
              </a:solidFill>
            </a:endParaRPr>
          </a:p>
          <a:p>
            <a:pPr marL="114300" indent="0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000" b="1" dirty="0">
                <a:solidFill>
                  <a:srgbClr val="556585"/>
                </a:solidFill>
                <a:ea typeface="+mn-ea"/>
                <a:cs typeface="+mn-cs"/>
              </a:rPr>
              <a:t>Aquifer Storage and Recovery</a:t>
            </a:r>
          </a:p>
          <a:p>
            <a:pPr lvl="2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556585"/>
              </a:solidFill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366" y="-11794"/>
            <a:ext cx="8678634" cy="840469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 Storage (10 Acre-Feet)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22" y="1164279"/>
            <a:ext cx="8597073" cy="466294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5200" b="1" dirty="0"/>
              <a:t>Why?</a:t>
            </a:r>
          </a:p>
          <a:p>
            <a:pPr lvl="1">
              <a:spcBef>
                <a:spcPts val="2400"/>
              </a:spcBef>
            </a:pPr>
            <a:r>
              <a:rPr lang="en-US" sz="3600" b="1" dirty="0">
                <a:solidFill>
                  <a:srgbClr val="556585"/>
                </a:solidFill>
              </a:rPr>
              <a:t>Peaking: Ag. Frost Protection / Cooling </a:t>
            </a:r>
          </a:p>
          <a:p>
            <a:pPr lvl="1">
              <a:spcBef>
                <a:spcPts val="2400"/>
              </a:spcBef>
            </a:pPr>
            <a:r>
              <a:rPr lang="en-US" sz="3600" b="1" dirty="0">
                <a:solidFill>
                  <a:srgbClr val="556585"/>
                </a:solidFill>
              </a:rPr>
              <a:t>10 Acre-Feet = (~ 200 Acres of Orchard)</a:t>
            </a:r>
          </a:p>
          <a:p>
            <a:pPr lvl="1">
              <a:spcBef>
                <a:spcPts val="2400"/>
              </a:spcBef>
            </a:pPr>
            <a:r>
              <a:rPr lang="en-US" sz="3600" b="1" dirty="0">
                <a:solidFill>
                  <a:srgbClr val="556585"/>
                </a:solidFill>
              </a:rPr>
              <a:t>Below Permitting Thresholds:</a:t>
            </a:r>
          </a:p>
          <a:p>
            <a:pPr lvl="2">
              <a:spcBef>
                <a:spcPts val="2400"/>
              </a:spcBef>
            </a:pPr>
            <a:r>
              <a:rPr lang="en-US" sz="3600" b="1" dirty="0">
                <a:solidFill>
                  <a:srgbClr val="556585"/>
                </a:solidFill>
              </a:rPr>
              <a:t>Dam Safety RCW 90.03.350</a:t>
            </a:r>
          </a:p>
          <a:p>
            <a:pPr lvl="2">
              <a:spcBef>
                <a:spcPts val="2400"/>
              </a:spcBef>
            </a:pPr>
            <a:r>
              <a:rPr lang="en-US" sz="3600" b="1" dirty="0">
                <a:solidFill>
                  <a:srgbClr val="556585"/>
                </a:solidFill>
              </a:rPr>
              <a:t>Reservoir RCW 90.03.370</a:t>
            </a:r>
          </a:p>
          <a:p>
            <a:pPr lvl="1">
              <a:spcBef>
                <a:spcPts val="2400"/>
              </a:spcBef>
            </a:pPr>
            <a:r>
              <a:rPr lang="en-US" sz="3600" b="1" dirty="0">
                <a:solidFill>
                  <a:srgbClr val="556585"/>
                </a:solidFill>
              </a:rPr>
              <a:t>Economically Attractive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366" y="-11794"/>
            <a:ext cx="8678634" cy="840469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 Storage (10 Acre-Feet)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B22D10-3A8E-4CAC-858C-B55329A04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9E3F46-8FD3-424D-8B08-1E7D9759B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l="8909" t="8201" r="66091" b="45779"/>
          <a:stretch/>
        </p:blipFill>
        <p:spPr>
          <a:xfrm>
            <a:off x="74813" y="892359"/>
            <a:ext cx="8807935" cy="541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6530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366" y="-11794"/>
            <a:ext cx="8678634" cy="840469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Storage (10 Acre-Feet)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B22D10-3A8E-4CAC-858C-B55329A04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9E3F46-8FD3-424D-8B08-1E7D9759B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l="8909" t="8201" r="66091" b="45779"/>
          <a:stretch/>
        </p:blipFill>
        <p:spPr>
          <a:xfrm>
            <a:off x="74813" y="892359"/>
            <a:ext cx="8807935" cy="5412874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D9BB11DC-4B79-47CB-BED6-E8233F560B50}"/>
              </a:ext>
            </a:extLst>
          </p:cNvPr>
          <p:cNvSpPr/>
          <p:nvPr/>
        </p:nvSpPr>
        <p:spPr bwMode="auto">
          <a:xfrm rot="3112000">
            <a:off x="439345" y="4001928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3A1FD0C-6F43-4519-9BC4-A69BF5469C21}"/>
              </a:ext>
            </a:extLst>
          </p:cNvPr>
          <p:cNvSpPr/>
          <p:nvPr/>
        </p:nvSpPr>
        <p:spPr bwMode="auto">
          <a:xfrm rot="3112000">
            <a:off x="2719803" y="5467738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73866EBE-8DBA-43A5-B03D-6A8AC04E8C87}"/>
              </a:ext>
            </a:extLst>
          </p:cNvPr>
          <p:cNvSpPr/>
          <p:nvPr/>
        </p:nvSpPr>
        <p:spPr bwMode="auto">
          <a:xfrm rot="3112000">
            <a:off x="4160674" y="4476001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79A8DD3-0022-4D5B-AD27-EFEB6126D053}"/>
              </a:ext>
            </a:extLst>
          </p:cNvPr>
          <p:cNvSpPr/>
          <p:nvPr/>
        </p:nvSpPr>
        <p:spPr bwMode="auto">
          <a:xfrm rot="3112000">
            <a:off x="3107730" y="4596203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F5A9BAC-AB3C-40B5-A02F-F20F567DEC7E}"/>
              </a:ext>
            </a:extLst>
          </p:cNvPr>
          <p:cNvSpPr/>
          <p:nvPr/>
        </p:nvSpPr>
        <p:spPr bwMode="auto">
          <a:xfrm rot="3112000">
            <a:off x="2054786" y="4867780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F1FD104-B6F8-4B79-9215-619CD6538E89}"/>
              </a:ext>
            </a:extLst>
          </p:cNvPr>
          <p:cNvSpPr/>
          <p:nvPr/>
        </p:nvSpPr>
        <p:spPr bwMode="auto">
          <a:xfrm rot="3112000">
            <a:off x="4007964" y="3246760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D97FD5AB-85C5-471F-A74A-8D8472911E0A}"/>
              </a:ext>
            </a:extLst>
          </p:cNvPr>
          <p:cNvSpPr/>
          <p:nvPr/>
        </p:nvSpPr>
        <p:spPr bwMode="auto">
          <a:xfrm rot="3112000">
            <a:off x="4627880" y="3408857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0191A87-099E-49C6-BC82-28212FF49BC5}"/>
              </a:ext>
            </a:extLst>
          </p:cNvPr>
          <p:cNvSpPr/>
          <p:nvPr/>
        </p:nvSpPr>
        <p:spPr bwMode="auto">
          <a:xfrm rot="3112000">
            <a:off x="4160674" y="1610073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C29250E-DF8E-4751-B09F-F719E85AD05C}"/>
              </a:ext>
            </a:extLst>
          </p:cNvPr>
          <p:cNvSpPr/>
          <p:nvPr/>
        </p:nvSpPr>
        <p:spPr bwMode="auto">
          <a:xfrm rot="3112000">
            <a:off x="5561217" y="3907259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0C5ED15B-2386-4CA7-9628-DAC3AE6796D6}"/>
              </a:ext>
            </a:extLst>
          </p:cNvPr>
          <p:cNvSpPr/>
          <p:nvPr/>
        </p:nvSpPr>
        <p:spPr bwMode="auto">
          <a:xfrm rot="3112000">
            <a:off x="6580722" y="5044743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A637EB5-8B2B-47AD-BA5A-64FD5AE8B796}"/>
              </a:ext>
            </a:extLst>
          </p:cNvPr>
          <p:cNvSpPr/>
          <p:nvPr/>
        </p:nvSpPr>
        <p:spPr bwMode="auto">
          <a:xfrm rot="3112000">
            <a:off x="4972378" y="5044742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D2CCA98A-7DE3-4A30-ADF2-13589775A214}"/>
              </a:ext>
            </a:extLst>
          </p:cNvPr>
          <p:cNvSpPr/>
          <p:nvPr/>
        </p:nvSpPr>
        <p:spPr bwMode="auto">
          <a:xfrm rot="3112000">
            <a:off x="1941003" y="764596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8B24341A-6276-46F1-88E5-3BDC3BC28662}"/>
              </a:ext>
            </a:extLst>
          </p:cNvPr>
          <p:cNvSpPr/>
          <p:nvPr/>
        </p:nvSpPr>
        <p:spPr bwMode="auto">
          <a:xfrm rot="3112000">
            <a:off x="4058403" y="617769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1865F962-F519-4B3A-912C-26C4AA82F713}"/>
              </a:ext>
            </a:extLst>
          </p:cNvPr>
          <p:cNvSpPr/>
          <p:nvPr/>
        </p:nvSpPr>
        <p:spPr bwMode="auto">
          <a:xfrm rot="3112000">
            <a:off x="6787749" y="678627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05ACEDB4-D34C-49DB-AC7F-8633D266BC2A}"/>
              </a:ext>
            </a:extLst>
          </p:cNvPr>
          <p:cNvSpPr/>
          <p:nvPr/>
        </p:nvSpPr>
        <p:spPr bwMode="auto">
          <a:xfrm rot="3112000">
            <a:off x="8610730" y="710231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5AEDB62D-9222-4AA6-BB36-8E6BF8E593B2}"/>
              </a:ext>
            </a:extLst>
          </p:cNvPr>
          <p:cNvSpPr/>
          <p:nvPr/>
        </p:nvSpPr>
        <p:spPr bwMode="auto">
          <a:xfrm rot="3112000">
            <a:off x="7748977" y="2022090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C0E35C67-30A0-463D-957B-705C474A5C93}"/>
              </a:ext>
            </a:extLst>
          </p:cNvPr>
          <p:cNvSpPr/>
          <p:nvPr/>
        </p:nvSpPr>
        <p:spPr bwMode="auto">
          <a:xfrm rot="3112000">
            <a:off x="7901377" y="2174490"/>
            <a:ext cx="352795" cy="4716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9990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3" y="-11794"/>
            <a:ext cx="9069187" cy="904153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Small-Mid (Up to 10,000 Acre-Feet)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B22D10-3A8E-4CAC-858C-B55329A04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668" y="1194296"/>
            <a:ext cx="8618868" cy="477673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Why?</a:t>
            </a:r>
          </a:p>
          <a:p>
            <a:pPr lvl="1"/>
            <a:r>
              <a:rPr lang="en-US" dirty="0"/>
              <a:t>Watershed Supply / Demand Imbalance</a:t>
            </a:r>
          </a:p>
          <a:p>
            <a:endParaRPr lang="en-US" dirty="0"/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Spring Creek Reservoir (Planning / New)</a:t>
            </a:r>
          </a:p>
          <a:p>
            <a:pPr lvl="2"/>
            <a:r>
              <a:rPr lang="en-US" dirty="0"/>
              <a:t>1,600 Acre-Feet, New Off-Channel</a:t>
            </a:r>
          </a:p>
          <a:p>
            <a:pPr lvl="2"/>
            <a:r>
              <a:rPr lang="en-US" dirty="0" err="1"/>
              <a:t>WRIA</a:t>
            </a:r>
            <a:r>
              <a:rPr lang="en-US" dirty="0"/>
              <a:t> 30 – Klickitat</a:t>
            </a:r>
          </a:p>
          <a:p>
            <a:pPr lvl="2"/>
            <a:r>
              <a:rPr lang="en-US" dirty="0"/>
              <a:t>Appraisal Complete, Seeking Funding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Alpine Lakes Storage Optimization (Planning / Re-Operation)</a:t>
            </a:r>
          </a:p>
          <a:p>
            <a:pPr lvl="2"/>
            <a:r>
              <a:rPr lang="en-US" dirty="0"/>
              <a:t>6,400 Acre-Feet, Benefit from Existing Storage</a:t>
            </a:r>
          </a:p>
          <a:p>
            <a:pPr lvl="2"/>
            <a:r>
              <a:rPr lang="en-US" dirty="0" err="1"/>
              <a:t>WRIA</a:t>
            </a:r>
            <a:r>
              <a:rPr lang="en-US" dirty="0"/>
              <a:t> 45 – Wenatchee</a:t>
            </a:r>
          </a:p>
          <a:p>
            <a:pPr lvl="2"/>
            <a:r>
              <a:rPr lang="en-US" dirty="0"/>
              <a:t>Draft PEIS Pending</a:t>
            </a:r>
          </a:p>
        </p:txBody>
      </p:sp>
    </p:spTree>
    <p:extLst>
      <p:ext uri="{BB962C8B-B14F-4D97-AF65-F5344CB8AC3E}">
        <p14:creationId xmlns:p14="http://schemas.microsoft.com/office/powerpoint/2010/main" val="3004281417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1890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3" y="-11794"/>
            <a:ext cx="9069187" cy="904153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Spring Creek Reservoir –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B22D10-3A8E-4CAC-858C-B55329A04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386" y="1384900"/>
            <a:ext cx="8229600" cy="47318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Reliable Source Supply (Spring Fed)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Gravity Hydraulics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Instream and Out of Stream Benefit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1,600 acre-feet storage capacity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$3.5 Million / $2,200 per acre-foot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Next: Detailed Feasibility Study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78E39A3-C7AE-4423-9224-FDB74C1E8DAB}"/>
              </a:ext>
            </a:extLst>
          </p:cNvPr>
          <p:cNvSpPr txBox="1">
            <a:spLocks/>
          </p:cNvSpPr>
          <p:nvPr/>
        </p:nvSpPr>
        <p:spPr>
          <a:xfrm>
            <a:off x="159738" y="799713"/>
            <a:ext cx="7731534" cy="936117"/>
          </a:xfr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5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sz="4400" spc="120" dirty="0">
                <a:solidFill>
                  <a:srgbClr val="556585"/>
                </a:solidFill>
              </a:rPr>
              <a:t>New Reservoir</a:t>
            </a:r>
            <a:endParaRPr lang="en-US" dirty="0"/>
          </a:p>
          <a:p>
            <a:pPr marL="457200" lvl="1" indent="0">
              <a:spcBef>
                <a:spcPts val="0"/>
              </a:spcBef>
              <a:buFont typeface="Wingdings" pitchFamily="2" charset="2"/>
              <a:buNone/>
            </a:pPr>
            <a:endParaRPr lang="en-US" sz="3200" kern="0" dirty="0"/>
          </a:p>
          <a:p>
            <a:pPr marL="914400" lvl="2" indent="0">
              <a:buFont typeface="Wingdings" pitchFamily="2" charset="2"/>
              <a:buNone/>
            </a:pP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27069504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100114"/>
            <a:ext cx="9144000" cy="3635268"/>
          </a:xfrm>
          <a:prstGeom prst="rect">
            <a:avLst/>
          </a:prstGeom>
          <a:gradFill>
            <a:gsLst>
              <a:gs pos="100000">
                <a:schemeClr val="bg1">
                  <a:alpha val="72000"/>
                </a:schemeClr>
              </a:gs>
              <a:gs pos="0">
                <a:srgbClr val="708E4B">
                  <a:alpha val="74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00114"/>
            <a:ext cx="9144000" cy="728561"/>
          </a:xfrm>
          <a:prstGeom prst="rect">
            <a:avLst/>
          </a:prstGeom>
          <a:solidFill>
            <a:srgbClr val="708E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3" y="-11794"/>
            <a:ext cx="9069187" cy="904153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Spring Creek Reservoir –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7A02E0A5-8375-4E06-8610-B3B6A784ACBA}"/>
              </a:ext>
            </a:extLst>
          </p:cNvPr>
          <p:cNvSpPr txBox="1">
            <a:spLocks/>
          </p:cNvSpPr>
          <p:nvPr/>
        </p:nvSpPr>
        <p:spPr>
          <a:xfrm>
            <a:off x="1054554" y="874485"/>
            <a:ext cx="8286824" cy="760083"/>
          </a:xfr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5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sz="4400" spc="120" dirty="0">
                <a:solidFill>
                  <a:srgbClr val="556585"/>
                </a:solidFill>
              </a:rPr>
              <a:t>Little Klickitat Streamflow</a:t>
            </a:r>
            <a:endParaRPr lang="en-US" dirty="0"/>
          </a:p>
          <a:p>
            <a:pPr marL="457200" lvl="1" indent="0">
              <a:spcBef>
                <a:spcPts val="0"/>
              </a:spcBef>
              <a:buFont typeface="Wingdings" pitchFamily="2" charset="2"/>
              <a:buNone/>
            </a:pPr>
            <a:endParaRPr lang="en-US" sz="3200" kern="0" dirty="0"/>
          </a:p>
          <a:p>
            <a:pPr marL="914400" lvl="2" indent="0">
              <a:buFont typeface="Wingdings" pitchFamily="2" charset="2"/>
              <a:buNone/>
            </a:pPr>
            <a:endParaRPr lang="en-US" sz="2800" kern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2BC235-1F4A-4626-938B-AED515C3F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53" y="1427163"/>
            <a:ext cx="7338705" cy="46801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CAD8257-2D97-4998-B7F4-112E7E1D98FB}"/>
              </a:ext>
            </a:extLst>
          </p:cNvPr>
          <p:cNvSpPr/>
          <p:nvPr/>
        </p:nvSpPr>
        <p:spPr>
          <a:xfrm>
            <a:off x="2538355" y="6055823"/>
            <a:ext cx="531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Little Klickitat River, Mean Daily Flows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DCD1EC7-6FAD-446C-93CD-092506977158}"/>
              </a:ext>
            </a:extLst>
          </p:cNvPr>
          <p:cNvSpPr txBox="1">
            <a:spLocks/>
          </p:cNvSpPr>
          <p:nvPr/>
        </p:nvSpPr>
        <p:spPr>
          <a:xfrm>
            <a:off x="5006590" y="2474276"/>
            <a:ext cx="3088670" cy="907867"/>
          </a:xfrm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SzPct val="65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56585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Temperature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And Flow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Issues</a:t>
            </a:r>
          </a:p>
          <a:p>
            <a:pPr marL="457200" lvl="1" indent="0">
              <a:spcBef>
                <a:spcPts val="0"/>
              </a:spcBef>
              <a:buFont typeface="Wingdings" pitchFamily="2" charset="2"/>
              <a:buNone/>
            </a:pPr>
            <a:endParaRPr lang="en-US" sz="3200" kern="0" dirty="0"/>
          </a:p>
          <a:p>
            <a:pPr marL="914400" lvl="2" indent="0">
              <a:buFont typeface="Wingdings" pitchFamily="2" charset="2"/>
              <a:buNone/>
            </a:pPr>
            <a:endParaRPr lang="en-US" sz="2800" kern="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1DBC55-ABE2-4C62-BBD1-122ACDC10DDB}"/>
              </a:ext>
            </a:extLst>
          </p:cNvPr>
          <p:cNvCxnSpPr>
            <a:cxnSpLocks/>
          </p:cNvCxnSpPr>
          <p:nvPr/>
        </p:nvCxnSpPr>
        <p:spPr bwMode="auto">
          <a:xfrm>
            <a:off x="6550925" y="3397676"/>
            <a:ext cx="0" cy="178563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43988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Cover slide-no footer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tent slides - footer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7995</TotalTime>
  <Words>499</Words>
  <Application>Microsoft Office PowerPoint</Application>
  <PresentationFormat>Letter Paper (8.5x11 in)</PresentationFormat>
  <Paragraphs>139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Futura Lt BT</vt:lpstr>
      <vt:lpstr>Times New Roman</vt:lpstr>
      <vt:lpstr>Trebuchet MS</vt:lpstr>
      <vt:lpstr>Wingdings</vt:lpstr>
      <vt:lpstr>Cover slide-no footer</vt:lpstr>
      <vt:lpstr>Content slides - footer</vt:lpstr>
      <vt:lpstr>Storage  Solutions</vt:lpstr>
      <vt:lpstr>Storage: Basic Concept</vt:lpstr>
      <vt:lpstr>Overview</vt:lpstr>
      <vt:lpstr>Micro Storage (10 Acre-Feet)</vt:lpstr>
      <vt:lpstr>Micro Storage (10 Acre-Feet)</vt:lpstr>
      <vt:lpstr>Small Storage (10 Acre-Feet)</vt:lpstr>
      <vt:lpstr>Small-Mid (Up to 10,000 Acre-Feet)</vt:lpstr>
      <vt:lpstr>Spring Creek Reservoir – WRIA 30</vt:lpstr>
      <vt:lpstr>Spring Creek Reservoir – WRIA 30</vt:lpstr>
      <vt:lpstr>Spring Creek Reservoir – WRIA 30</vt:lpstr>
      <vt:lpstr>Alpine Lakes – WRIA 45</vt:lpstr>
      <vt:lpstr>Alpine Lakes – WRIA 45</vt:lpstr>
      <vt:lpstr>Alpine Lakes – WRIA 45</vt:lpstr>
      <vt:lpstr>Alpine Lakes – WRIA 45</vt:lpstr>
      <vt:lpstr>Large (Over 10,000 Acre-Feet)</vt:lpstr>
      <vt:lpstr>Switzler Canyon – WRIA 31</vt:lpstr>
      <vt:lpstr>Switzler Canyon – WRIA 31</vt:lpstr>
      <vt:lpstr>Existing Reservoir Reoperation</vt:lpstr>
      <vt:lpstr>Aquifer Storage and Recovery (ASR)</vt:lpstr>
      <vt:lpstr>Aquifer Storage and Recovery (ASR)</vt:lpstr>
      <vt:lpstr>ASR Regualtion</vt:lpstr>
      <vt:lpstr>White Salmon ASR Current Status</vt:lpstr>
      <vt:lpstr>Questions?</vt:lpstr>
    </vt:vector>
  </TitlesOfParts>
  <Company>David Evans &amp; Associates,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Dale Anderson</dc:creator>
  <cp:lastModifiedBy>Ryan Brownlee</cp:lastModifiedBy>
  <cp:revision>418</cp:revision>
  <cp:lastPrinted>2017-10-02T20:34:34Z</cp:lastPrinted>
  <dcterms:created xsi:type="dcterms:W3CDTF">2006-04-12T00:15:50Z</dcterms:created>
  <dcterms:modified xsi:type="dcterms:W3CDTF">2017-10-03T13:35:49Z</dcterms:modified>
</cp:coreProperties>
</file>